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57" r:id="rId2"/>
    <p:sldId id="258" r:id="rId3"/>
    <p:sldId id="329" r:id="rId4"/>
    <p:sldId id="345" r:id="rId5"/>
    <p:sldId id="330" r:id="rId6"/>
    <p:sldId id="331" r:id="rId7"/>
    <p:sldId id="334" r:id="rId8"/>
    <p:sldId id="335" r:id="rId9"/>
    <p:sldId id="332" r:id="rId10"/>
    <p:sldId id="333" r:id="rId11"/>
    <p:sldId id="336" r:id="rId12"/>
    <p:sldId id="337" r:id="rId13"/>
    <p:sldId id="346" r:id="rId14"/>
    <p:sldId id="343" r:id="rId15"/>
    <p:sldId id="347" r:id="rId16"/>
    <p:sldId id="339" r:id="rId17"/>
    <p:sldId id="340" r:id="rId18"/>
    <p:sldId id="348" r:id="rId19"/>
    <p:sldId id="350" r:id="rId20"/>
    <p:sldId id="349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6D5F3"/>
    <a:srgbClr val="FFB9B9"/>
    <a:srgbClr val="ABE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441" autoAdjust="0"/>
    <p:restoredTop sz="94660"/>
  </p:normalViewPr>
  <p:slideViewPr>
    <p:cSldViewPr snapToGrid="0">
      <p:cViewPr varScale="1">
        <p:scale>
          <a:sx n="51" d="100"/>
          <a:sy n="51" d="100"/>
        </p:scale>
        <p:origin x="54" y="33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04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F12347-8EF4-49BC-8285-FF7F0B409775}" type="datetimeFigureOut">
              <a:rPr lang="en-AU" smtClean="0"/>
              <a:t>17/07/2019</a:t>
            </a:fld>
            <a:endParaRPr lang="en-A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A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02A671-CB55-4DC0-947D-041BF8C5FD9F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1192966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3DDA93-9CB3-4997-BDF1-C0CBED0D0531}" type="datetimeFigureOut">
              <a:rPr lang="en-AU" smtClean="0"/>
              <a:t>17/07/2019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0C3B1-97AD-4006-BB36-537CEE9A34E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2036610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3DDA93-9CB3-4997-BDF1-C0CBED0D0531}" type="datetimeFigureOut">
              <a:rPr lang="en-AU" smtClean="0"/>
              <a:t>17/07/2019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0C3B1-97AD-4006-BB36-537CEE9A34E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1934530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3DDA93-9CB3-4997-BDF1-C0CBED0D0531}" type="datetimeFigureOut">
              <a:rPr lang="en-AU" smtClean="0"/>
              <a:t>17/07/2019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0C3B1-97AD-4006-BB36-537CEE9A34E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6751356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3DDA93-9CB3-4997-BDF1-C0CBED0D0531}" type="datetimeFigureOut">
              <a:rPr lang="en-AU" smtClean="0"/>
              <a:t>17/07/2019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0C3B1-97AD-4006-BB36-537CEE9A34E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7507457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3DDA93-9CB3-4997-BDF1-C0CBED0D0531}" type="datetimeFigureOut">
              <a:rPr lang="en-AU" smtClean="0"/>
              <a:t>17/07/2019</a:t>
            </a:fld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0C3B1-97AD-4006-BB36-537CEE9A34E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9433575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3DDA93-9CB3-4997-BDF1-C0CBED0D0531}" type="datetimeFigureOut">
              <a:rPr lang="en-AU" smtClean="0"/>
              <a:t>17/07/2019</a:t>
            </a:fld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0C3B1-97AD-4006-BB36-537CEE9A34E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2400963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3DDA93-9CB3-4997-BDF1-C0CBED0D0531}" type="datetimeFigureOut">
              <a:rPr lang="en-AU" smtClean="0"/>
              <a:t>17/07/2019</a:t>
            </a:fld>
            <a:endParaRPr lang="en-A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0C3B1-97AD-4006-BB36-537CEE9A34E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6733353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3DDA93-9CB3-4997-BDF1-C0CBED0D0531}" type="datetimeFigureOut">
              <a:rPr lang="en-AU" smtClean="0"/>
              <a:t>17/07/2019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0C3B1-97AD-4006-BB36-537CEE9A34E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1475940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3DDA93-9CB3-4997-BDF1-C0CBED0D0531}" type="datetimeFigureOut">
              <a:rPr lang="en-AU" smtClean="0"/>
              <a:t>17/07/2019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0C3B1-97AD-4006-BB36-537CEE9A34E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7020659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3DDA93-9CB3-4997-BDF1-C0CBED0D0531}" type="datetimeFigureOut">
              <a:rPr lang="en-AU" smtClean="0"/>
              <a:t>17/07/2019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0C3B1-97AD-4006-BB36-537CEE9A34E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4971256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3DDA93-9CB3-4997-BDF1-C0CBED0D0531}" type="datetimeFigureOut">
              <a:rPr lang="en-AU" smtClean="0"/>
              <a:t>17/07/2019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0C3B1-97AD-4006-BB36-537CEE9A34E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7222947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3DDA93-9CB3-4997-BDF1-C0CBED0D0531}" type="datetimeFigureOut">
              <a:rPr lang="en-AU" smtClean="0"/>
              <a:t>17/07/2019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40C3B1-97AD-4006-BB36-537CEE9A34E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130015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4.jpe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12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53789"/>
            <a:ext cx="12192000" cy="6858001"/>
          </a:xfrm>
          <a:prstGeom prst="rect">
            <a:avLst/>
          </a:prstGeom>
        </p:spPr>
      </p:pic>
      <p:sp>
        <p:nvSpPr>
          <p:cNvPr id="10" name="Rounded Rectangle 9"/>
          <p:cNvSpPr/>
          <p:nvPr/>
        </p:nvSpPr>
        <p:spPr>
          <a:xfrm>
            <a:off x="1237785" y="5954640"/>
            <a:ext cx="10303727" cy="474441"/>
          </a:xfrm>
          <a:prstGeom prst="roundRect">
            <a:avLst/>
          </a:prstGeom>
          <a:solidFill>
            <a:srgbClr val="0070C0"/>
          </a:solidFill>
          <a:scene3d>
            <a:camera prst="orthographicFront"/>
            <a:lightRig rig="soft" dir="t"/>
          </a:scene3d>
          <a:sp3d prstMaterial="plastic">
            <a:bevelT w="184150" h="222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 prstMaterial="plastic">
              <a:bevelT w="38100" h="38100"/>
            </a:sp3d>
          </a:bodyPr>
          <a:lstStyle/>
          <a:p>
            <a:r>
              <a:rPr lang="en-AU" sz="3200" b="1" dirty="0" smtClean="0"/>
              <a:t>July 2019                                                              </a:t>
            </a:r>
            <a:r>
              <a:rPr lang="en-AU" sz="1600" b="1" dirty="0" smtClean="0"/>
              <a:t>By: Reza M Rudd, PMP</a:t>
            </a:r>
            <a:endParaRPr lang="en-AU" sz="1600" b="1" dirty="0"/>
          </a:p>
        </p:txBody>
      </p:sp>
      <p:pic>
        <p:nvPicPr>
          <p:cNvPr id="12" name="Picture 11">
            <a:extLst>
              <a:ext uri="{FF2B5EF4-FFF2-40B4-BE49-F238E27FC236}">
                <a16:creationId xmlns="" xmlns:a16="http://schemas.microsoft.com/office/drawing/2014/main" id="{B30D0733-E436-044F-8932-B87B47A3BB3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034" y="610288"/>
            <a:ext cx="3980794" cy="1683307"/>
          </a:xfrm>
          <a:prstGeom prst="rect">
            <a:avLst/>
          </a:prstGeom>
          <a:solidFill>
            <a:schemeClr val="bg1"/>
          </a:solidFill>
          <a:effectLst>
            <a:softEdge rad="31750"/>
          </a:effectLst>
          <a:scene3d>
            <a:camera prst="orthographicFront"/>
            <a:lightRig rig="threePt" dir="t"/>
          </a:scene3d>
          <a:sp3d>
            <a:bevelT w="190500" h="209550"/>
            <a:bevelB/>
          </a:sp3d>
        </p:spPr>
      </p:pic>
      <p:sp>
        <p:nvSpPr>
          <p:cNvPr id="13" name="Rounded Rectangle 12"/>
          <p:cNvSpPr/>
          <p:nvPr/>
        </p:nvSpPr>
        <p:spPr>
          <a:xfrm>
            <a:off x="251012" y="2668726"/>
            <a:ext cx="11290500" cy="1891553"/>
          </a:xfrm>
          <a:prstGeom prst="roundRect">
            <a:avLst/>
          </a:prstGeom>
          <a:solidFill>
            <a:srgbClr val="B58C0A"/>
          </a:solidFill>
          <a:scene3d>
            <a:camera prst="orthographicFront"/>
            <a:lightRig rig="soft" dir="t"/>
          </a:scene3d>
          <a:sp3d>
            <a:bevelT w="133350" h="2349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prstMaterial="plastic">
              <a:bevelT w="38100" h="38100"/>
            </a:sp3d>
          </a:bodyPr>
          <a:lstStyle/>
          <a:p>
            <a:pPr algn="ctr"/>
            <a:r>
              <a:rPr lang="en-AU" sz="4000" b="1" dirty="0" smtClean="0">
                <a:latin typeface="Bookman Old Style" panose="02050604050505020204" pitchFamily="18" charset="0"/>
              </a:rPr>
              <a:t>PMP</a:t>
            </a:r>
            <a:r>
              <a:rPr lang="en-AU" sz="4000" baseline="30000" dirty="0">
                <a:latin typeface="Times" panose="02020603050405020304" pitchFamily="18" charset="0"/>
                <a:cs typeface="Times" panose="02020603050405020304" pitchFamily="18" charset="0"/>
              </a:rPr>
              <a:t> ®</a:t>
            </a:r>
            <a:r>
              <a:rPr lang="en-AU" sz="4000" b="1" dirty="0" smtClean="0">
                <a:latin typeface="Bookman Old Style" panose="02050604050505020204" pitchFamily="18" charset="0"/>
              </a:rPr>
              <a:t> EXAMINATION CONTENT OUTLINE</a:t>
            </a:r>
          </a:p>
          <a:p>
            <a:pPr algn="ctr"/>
            <a:r>
              <a:rPr lang="en-AU" sz="4000" b="1" dirty="0" smtClean="0">
                <a:latin typeface="Bookman Old Style" panose="02050604050505020204" pitchFamily="18" charset="0"/>
              </a:rPr>
              <a:t>UPDATE-Dec 2019</a:t>
            </a:r>
            <a:endParaRPr lang="en-AU" sz="4000" b="1" dirty="0"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4262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12192000" cy="724828"/>
          </a:xfrm>
          <a:prstGeom prst="rect">
            <a:avLst/>
          </a:prstGeom>
          <a:gradFill flip="none" rotWithShape="1">
            <a:gsLst>
              <a:gs pos="2000">
                <a:srgbClr val="00B0F0"/>
              </a:gs>
              <a:gs pos="9000">
                <a:schemeClr val="accent1">
                  <a:lumMod val="75000"/>
                </a:schemeClr>
              </a:gs>
              <a:gs pos="71000">
                <a:schemeClr val="accent1">
                  <a:lumMod val="50000"/>
                </a:schemeClr>
              </a:gs>
              <a:gs pos="49000">
                <a:schemeClr val="accent1">
                  <a:lumMod val="75000"/>
                </a:schemeClr>
              </a:gs>
              <a:gs pos="18000">
                <a:schemeClr val="accent1">
                  <a:lumMod val="75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27000" h="1206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AU" sz="4000" b="1" i="1" dirty="0">
                <a:solidFill>
                  <a:schemeClr val="bg1"/>
                </a:solidFill>
                <a:latin typeface="Bookman Old Style" panose="02050604050505020204" pitchFamily="18" charset="0"/>
                <a:cs typeface="Arial" panose="020B0604020202020204" pitchFamily="34" charset="0"/>
              </a:rPr>
              <a:t>O</a:t>
            </a:r>
            <a:r>
              <a:rPr lang="en-AU" sz="4000" b="1" i="1" dirty="0" smtClean="0">
                <a:solidFill>
                  <a:schemeClr val="bg1"/>
                </a:solidFill>
                <a:latin typeface="Bookman Old Style" panose="02050604050505020204" pitchFamily="18" charset="0"/>
                <a:cs typeface="Arial" panose="020B0604020202020204" pitchFamily="34" charset="0"/>
              </a:rPr>
              <a:t>utline</a:t>
            </a:r>
            <a:endParaRPr lang="en-AU" sz="4000" b="1" i="1" dirty="0">
              <a:solidFill>
                <a:schemeClr val="bg1"/>
              </a:solidFill>
              <a:latin typeface="Bookman Old Style" panose="02050604050505020204" pitchFamily="18" charset="0"/>
              <a:cs typeface="Arial" panose="020B0604020202020204" pitchFamily="34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0" y="724828"/>
            <a:ext cx="12192000" cy="45719"/>
          </a:xfrm>
          <a:prstGeom prst="rect">
            <a:avLst/>
          </a:prstGeom>
          <a:gradFill flip="none" rotWithShape="1">
            <a:gsLst>
              <a:gs pos="0">
                <a:schemeClr val="accent4">
                  <a:lumMod val="20000"/>
                  <a:lumOff val="80000"/>
                </a:schemeClr>
              </a:gs>
              <a:gs pos="100000">
                <a:schemeClr val="accent2">
                  <a:lumMod val="40000"/>
                  <a:lumOff val="60000"/>
                </a:schemeClr>
              </a:gs>
              <a:gs pos="89000">
                <a:schemeClr val="accent1">
                  <a:lumMod val="75000"/>
                </a:schemeClr>
              </a:gs>
              <a:gs pos="16000">
                <a:schemeClr val="accent1">
                  <a:lumMod val="40000"/>
                  <a:lumOff val="6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18" name="Rounded Rectangle 17"/>
          <p:cNvSpPr/>
          <p:nvPr/>
        </p:nvSpPr>
        <p:spPr>
          <a:xfrm>
            <a:off x="587022" y="6601522"/>
            <a:ext cx="11604978" cy="255363"/>
          </a:xfrm>
          <a:prstGeom prst="roundRect">
            <a:avLst/>
          </a:prstGeom>
          <a:gradFill>
            <a:gsLst>
              <a:gs pos="0">
                <a:srgbClr val="00B0F0"/>
              </a:gs>
              <a:gs pos="49000">
                <a:srgbClr val="002060"/>
              </a:gs>
              <a:gs pos="100000">
                <a:srgbClr val="00B0F0"/>
              </a:gs>
            </a:gsLst>
            <a:path path="rect">
              <a:fillToRect l="100000" t="10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/>
          </a:bodyPr>
          <a:lstStyle/>
          <a:p>
            <a:r>
              <a:rPr lang="en-AU" b="1" i="1" dirty="0" smtClean="0">
                <a:solidFill>
                  <a:srgbClr val="C00000"/>
                </a:solidFill>
              </a:rPr>
              <a:t>              </a:t>
            </a:r>
            <a:r>
              <a:rPr lang="en-AU" b="1" i="1" dirty="0" smtClean="0">
                <a:solidFill>
                  <a:srgbClr val="FFFF00"/>
                </a:solidFill>
              </a:rPr>
              <a:t>July 2019                                                                                                                       </a:t>
            </a:r>
            <a:r>
              <a:rPr lang="en-AU" b="1" i="1" dirty="0" smtClean="0">
                <a:solidFill>
                  <a:srgbClr val="FFC000"/>
                </a:solidFill>
              </a:rPr>
              <a:t>By :Reza Rudd, PMP</a:t>
            </a:r>
            <a:endParaRPr lang="en-AU" b="1" i="1" dirty="0">
              <a:solidFill>
                <a:srgbClr val="FFC000"/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0" y="6400800"/>
            <a:ext cx="587022" cy="457200"/>
          </a:xfrm>
          <a:prstGeom prst="rect">
            <a:avLst/>
          </a:prstGeom>
          <a:solidFill>
            <a:srgbClr val="FF0000"/>
          </a:solidFill>
          <a:scene3d>
            <a:camera prst="orthographicFront"/>
            <a:lightRig rig="soft" dir="t"/>
          </a:scene3d>
          <a:sp3d prstMaterial="metal">
            <a:bevelT w="171450" h="266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b="1" dirty="0" smtClean="0"/>
              <a:t>1</a:t>
            </a:r>
            <a:endParaRPr lang="en-AU" b="1" dirty="0"/>
          </a:p>
        </p:txBody>
      </p:sp>
      <p:pic>
        <p:nvPicPr>
          <p:cNvPr id="11" name="Picture 10">
            <a:extLst>
              <a:ext uri="{FF2B5EF4-FFF2-40B4-BE49-F238E27FC236}">
                <a16:creationId xmlns="" xmlns:a16="http://schemas.microsoft.com/office/drawing/2014/main" id="{B30D0733-E436-044F-8932-B87B47A3BB3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2936" y="0"/>
            <a:ext cx="1799063" cy="760747"/>
          </a:xfrm>
          <a:prstGeom prst="rect">
            <a:avLst/>
          </a:prstGeom>
          <a:solidFill>
            <a:schemeClr val="bg1"/>
          </a:solidFill>
          <a:effectLst>
            <a:softEdge rad="31750"/>
          </a:effectLst>
          <a:scene3d>
            <a:camera prst="orthographicFront"/>
            <a:lightRig rig="threePt" dir="t"/>
          </a:scene3d>
          <a:sp3d>
            <a:bevelT w="190500" h="209550"/>
            <a:bevelB/>
          </a:sp3d>
        </p:spPr>
      </p:pic>
      <p:sp>
        <p:nvSpPr>
          <p:cNvPr id="13" name="Subtitle 6"/>
          <p:cNvSpPr txBox="1">
            <a:spLocks/>
          </p:cNvSpPr>
          <p:nvPr/>
        </p:nvSpPr>
        <p:spPr>
          <a:xfrm>
            <a:off x="293511" y="1408534"/>
            <a:ext cx="12191999" cy="446049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 algn="l">
              <a:lnSpc>
                <a:spcPct val="100000"/>
              </a:lnSpc>
              <a:buClr>
                <a:schemeClr val="accent1">
                  <a:lumMod val="50000"/>
                </a:schemeClr>
              </a:buClr>
              <a:buFont typeface="Wingdings" panose="05000000000000000000" pitchFamily="2" charset="2"/>
              <a:buChar char="Ø"/>
            </a:pPr>
            <a:r>
              <a:rPr lang="en-A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PMP</a:t>
            </a:r>
            <a:r>
              <a:rPr lang="en-AU" sz="3200" baseline="30000" dirty="0">
                <a:latin typeface="Times" panose="02020603050405020304" pitchFamily="18" charset="0"/>
                <a:cs typeface="Times" panose="02020603050405020304" pitchFamily="18" charset="0"/>
              </a:rPr>
              <a:t> ®</a:t>
            </a:r>
            <a:r>
              <a:rPr lang="en-A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examination content outline update-2019</a:t>
            </a:r>
          </a:p>
          <a:p>
            <a:pPr marL="457200" indent="-457200" algn="l">
              <a:lnSpc>
                <a:spcPct val="100000"/>
              </a:lnSpc>
              <a:buClr>
                <a:schemeClr val="accent1">
                  <a:lumMod val="50000"/>
                </a:schemeClr>
              </a:buClr>
              <a:buFont typeface="Wingdings" panose="05000000000000000000" pitchFamily="2" charset="2"/>
              <a:buChar char="Ø"/>
            </a:pPr>
            <a:r>
              <a:rPr lang="en-A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Key points in the new PMP</a:t>
            </a:r>
            <a:r>
              <a:rPr lang="en-AU" sz="3200" baseline="30000" dirty="0">
                <a:latin typeface="Times" panose="02020603050405020304" pitchFamily="18" charset="0"/>
                <a:cs typeface="Times" panose="02020603050405020304" pitchFamily="18" charset="0"/>
              </a:rPr>
              <a:t> </a:t>
            </a:r>
            <a:r>
              <a:rPr lang="en-AU" sz="3200" baseline="30000" dirty="0" smtClean="0">
                <a:latin typeface="Times" panose="02020603050405020304" pitchFamily="18" charset="0"/>
                <a:cs typeface="Times" panose="02020603050405020304" pitchFamily="18" charset="0"/>
              </a:rPr>
              <a:t>®</a:t>
            </a:r>
            <a:r>
              <a:rPr lang="en-A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examination content </a:t>
            </a:r>
            <a:r>
              <a:rPr lang="en-A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outline</a:t>
            </a:r>
          </a:p>
          <a:p>
            <a:pPr marL="457200" indent="-457200" algn="l">
              <a:lnSpc>
                <a:spcPct val="100000"/>
              </a:lnSpc>
              <a:buClr>
                <a:schemeClr val="accent1">
                  <a:lumMod val="50000"/>
                </a:schemeClr>
              </a:buClr>
              <a:buFont typeface="Wingdings" panose="05000000000000000000" pitchFamily="2" charset="2"/>
              <a:buChar char="Ø"/>
            </a:pPr>
            <a:r>
              <a:rPr lang="en-AU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brief review of project management body of knowledge (PMBOK</a:t>
            </a:r>
            <a:r>
              <a:rPr lang="en-AU" sz="3000" baseline="30000" dirty="0"/>
              <a:t> </a:t>
            </a:r>
            <a:r>
              <a:rPr lang="en-AU" sz="3000" baseline="30000" dirty="0" smtClean="0"/>
              <a:t>®)</a:t>
            </a:r>
            <a:endParaRPr lang="en-AU" sz="3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l">
              <a:lnSpc>
                <a:spcPct val="100000"/>
              </a:lnSpc>
              <a:buClr>
                <a:schemeClr val="accent1">
                  <a:lumMod val="50000"/>
                </a:schemeClr>
              </a:buClr>
              <a:buFont typeface="Wingdings" panose="05000000000000000000" pitchFamily="2" charset="2"/>
              <a:buChar char="Ø"/>
            </a:pPr>
            <a:r>
              <a:rPr lang="en-A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current versus the new PMP</a:t>
            </a:r>
            <a:r>
              <a:rPr lang="en-AU" sz="3200" baseline="30000" dirty="0">
                <a:latin typeface="Times" panose="02020603050405020304" pitchFamily="18" charset="0"/>
                <a:cs typeface="Times" panose="02020603050405020304" pitchFamily="18" charset="0"/>
              </a:rPr>
              <a:t> ®</a:t>
            </a:r>
            <a:r>
              <a:rPr lang="en-A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examination content outline </a:t>
            </a:r>
          </a:p>
          <a:p>
            <a:pPr marL="457200" indent="-457200" algn="l">
              <a:lnSpc>
                <a:spcPct val="100000"/>
              </a:lnSpc>
              <a:buClr>
                <a:schemeClr val="accent1">
                  <a:lumMod val="50000"/>
                </a:schemeClr>
              </a:buClr>
              <a:buFont typeface="Wingdings" panose="05000000000000000000" pitchFamily="2" charset="2"/>
              <a:buChar char="Ø"/>
            </a:pPr>
            <a:r>
              <a:rPr lang="en-A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Conclusion</a:t>
            </a:r>
          </a:p>
        </p:txBody>
      </p:sp>
    </p:spTree>
    <p:extLst>
      <p:ext uri="{BB962C8B-B14F-4D97-AF65-F5344CB8AC3E}">
        <p14:creationId xmlns:p14="http://schemas.microsoft.com/office/powerpoint/2010/main" val="3105570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12192000" cy="724828"/>
          </a:xfrm>
          <a:prstGeom prst="rect">
            <a:avLst/>
          </a:prstGeom>
          <a:gradFill flip="none" rotWithShape="1">
            <a:gsLst>
              <a:gs pos="2000">
                <a:srgbClr val="00B0F0"/>
              </a:gs>
              <a:gs pos="9000">
                <a:schemeClr val="accent1">
                  <a:lumMod val="75000"/>
                </a:schemeClr>
              </a:gs>
              <a:gs pos="71000">
                <a:schemeClr val="accent1">
                  <a:lumMod val="50000"/>
                </a:schemeClr>
              </a:gs>
              <a:gs pos="49000">
                <a:schemeClr val="accent1">
                  <a:lumMod val="75000"/>
                </a:schemeClr>
              </a:gs>
              <a:gs pos="18000">
                <a:schemeClr val="accent1">
                  <a:lumMod val="75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27000" h="1206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AU" sz="4000" b="1" i="1" dirty="0" smtClean="0">
                <a:solidFill>
                  <a:schemeClr val="bg1"/>
                </a:solidFill>
                <a:latin typeface="Bookman Old Style" panose="02050604050505020204" pitchFamily="18" charset="0"/>
                <a:cs typeface="Arial" panose="020B0604020202020204" pitchFamily="34" charset="0"/>
              </a:rPr>
              <a:t>PMP Exam-Why Change?</a:t>
            </a:r>
            <a:endParaRPr lang="en-AU" sz="4000" b="1" i="1" dirty="0">
              <a:solidFill>
                <a:schemeClr val="bg1"/>
              </a:solidFill>
              <a:latin typeface="Bookman Old Style" panose="02050604050505020204" pitchFamily="18" charset="0"/>
              <a:cs typeface="Arial" panose="020B0604020202020204" pitchFamily="34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0" y="724828"/>
            <a:ext cx="12192000" cy="45719"/>
          </a:xfrm>
          <a:prstGeom prst="rect">
            <a:avLst/>
          </a:prstGeom>
          <a:gradFill flip="none" rotWithShape="1">
            <a:gsLst>
              <a:gs pos="0">
                <a:schemeClr val="accent4">
                  <a:lumMod val="20000"/>
                  <a:lumOff val="80000"/>
                </a:schemeClr>
              </a:gs>
              <a:gs pos="100000">
                <a:schemeClr val="accent2">
                  <a:lumMod val="40000"/>
                  <a:lumOff val="60000"/>
                </a:schemeClr>
              </a:gs>
              <a:gs pos="89000">
                <a:schemeClr val="accent1">
                  <a:lumMod val="75000"/>
                </a:schemeClr>
              </a:gs>
              <a:gs pos="16000">
                <a:schemeClr val="accent1">
                  <a:lumMod val="40000"/>
                  <a:lumOff val="6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18" name="Rounded Rectangle 17"/>
          <p:cNvSpPr/>
          <p:nvPr/>
        </p:nvSpPr>
        <p:spPr>
          <a:xfrm>
            <a:off x="587022" y="6601522"/>
            <a:ext cx="11604978" cy="255363"/>
          </a:xfrm>
          <a:prstGeom prst="roundRect">
            <a:avLst/>
          </a:prstGeom>
          <a:gradFill>
            <a:gsLst>
              <a:gs pos="0">
                <a:srgbClr val="00B0F0"/>
              </a:gs>
              <a:gs pos="49000">
                <a:srgbClr val="002060"/>
              </a:gs>
              <a:gs pos="100000">
                <a:srgbClr val="00B0F0"/>
              </a:gs>
            </a:gsLst>
            <a:path path="rect">
              <a:fillToRect l="100000" t="10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AU" sz="1400" i="1" dirty="0">
              <a:solidFill>
                <a:srgbClr val="002060"/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0" y="6400800"/>
            <a:ext cx="587022" cy="457200"/>
          </a:xfrm>
          <a:prstGeom prst="rect">
            <a:avLst/>
          </a:prstGeom>
          <a:solidFill>
            <a:srgbClr val="FF0000"/>
          </a:solidFill>
          <a:scene3d>
            <a:camera prst="orthographicFront"/>
            <a:lightRig rig="soft" dir="t"/>
          </a:scene3d>
          <a:sp3d prstMaterial="metal">
            <a:bevelT w="171450" h="266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b="1" dirty="0" smtClean="0"/>
              <a:t>2</a:t>
            </a:r>
            <a:endParaRPr lang="en-AU" b="1" dirty="0"/>
          </a:p>
        </p:txBody>
      </p:sp>
      <p:pic>
        <p:nvPicPr>
          <p:cNvPr id="11" name="Picture 10">
            <a:extLst>
              <a:ext uri="{FF2B5EF4-FFF2-40B4-BE49-F238E27FC236}">
                <a16:creationId xmlns="" xmlns:a16="http://schemas.microsoft.com/office/drawing/2014/main" id="{B30D0733-E436-044F-8932-B87B47A3BB3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2936" y="0"/>
            <a:ext cx="1799063" cy="760747"/>
          </a:xfrm>
          <a:prstGeom prst="rect">
            <a:avLst/>
          </a:prstGeom>
          <a:solidFill>
            <a:schemeClr val="bg1"/>
          </a:solidFill>
          <a:effectLst>
            <a:softEdge rad="31750"/>
          </a:effectLst>
          <a:scene3d>
            <a:camera prst="orthographicFront"/>
            <a:lightRig rig="threePt" dir="t"/>
          </a:scene3d>
          <a:sp3d>
            <a:bevelT w="190500" h="209550"/>
            <a:bevelB/>
          </a:sp3d>
        </p:spPr>
      </p:pic>
      <p:sp>
        <p:nvSpPr>
          <p:cNvPr id="8" name="Subtitle 6"/>
          <p:cNvSpPr>
            <a:spLocks noGrp="1"/>
          </p:cNvSpPr>
          <p:nvPr>
            <p:ph type="subTitle" idx="1"/>
          </p:nvPr>
        </p:nvSpPr>
        <p:spPr>
          <a:xfrm>
            <a:off x="293511" y="1114193"/>
            <a:ext cx="11630722" cy="4270917"/>
          </a:xfrm>
        </p:spPr>
        <p:txBody>
          <a:bodyPr>
            <a:noAutofit/>
          </a:bodyPr>
          <a:lstStyle/>
          <a:p>
            <a:pPr marL="285750" indent="-285750" algn="l">
              <a:buFont typeface="Wingdings" panose="05000000000000000000" pitchFamily="2" charset="2"/>
              <a:buChar char="Ø"/>
            </a:pPr>
            <a:r>
              <a:rPr lang="en-AU" sz="2200" dirty="0">
                <a:latin typeface="Times" panose="02020603050405020304" pitchFamily="18" charset="0"/>
                <a:cs typeface="Times" panose="02020603050405020304" pitchFamily="18" charset="0"/>
              </a:rPr>
              <a:t>PMI </a:t>
            </a:r>
            <a:r>
              <a:rPr lang="en-AU" sz="2200" baseline="30000" dirty="0">
                <a:latin typeface="Times" panose="02020603050405020304" pitchFamily="18" charset="0"/>
                <a:cs typeface="Times" panose="02020603050405020304" pitchFamily="18" charset="0"/>
              </a:rPr>
              <a:t>®</a:t>
            </a:r>
            <a:r>
              <a:rPr lang="en-AU" sz="2200" dirty="0">
                <a:latin typeface="Times" panose="02020603050405020304" pitchFamily="18" charset="0"/>
                <a:cs typeface="Times" panose="02020603050405020304" pitchFamily="18" charset="0"/>
              </a:rPr>
              <a:t> continuously conducts research to understand how the profession has progressed, the impact of emerging trends, and how the responsibilities of project managers have changed. </a:t>
            </a:r>
            <a:endParaRPr lang="en-AU" sz="2200" dirty="0" smtClean="0">
              <a:latin typeface="Times" panose="02020603050405020304" pitchFamily="18" charset="0"/>
              <a:cs typeface="Times" panose="02020603050405020304" pitchFamily="18" charset="0"/>
            </a:endParaRPr>
          </a:p>
          <a:p>
            <a:pPr marL="342900" indent="-342900" algn="l">
              <a:buFont typeface="Wingdings" panose="05000000000000000000" pitchFamily="2" charset="2"/>
              <a:buChar char="Ø"/>
            </a:pPr>
            <a:r>
              <a:rPr lang="en-AU" sz="2200" dirty="0" smtClean="0">
                <a:latin typeface="Times" panose="02020603050405020304" pitchFamily="18" charset="0"/>
                <a:cs typeface="Times" panose="02020603050405020304" pitchFamily="18" charset="0"/>
              </a:rPr>
              <a:t>The </a:t>
            </a:r>
            <a:r>
              <a:rPr lang="en-AU" sz="2200" dirty="0">
                <a:latin typeface="Times" panose="02020603050405020304" pitchFamily="18" charset="0"/>
                <a:cs typeface="Times" panose="02020603050405020304" pitchFamily="18" charset="0"/>
              </a:rPr>
              <a:t>PMP </a:t>
            </a:r>
            <a:r>
              <a:rPr lang="en-AU" sz="2200" baseline="30000" dirty="0">
                <a:latin typeface="Times" panose="02020603050405020304" pitchFamily="18" charset="0"/>
                <a:cs typeface="Times" panose="02020603050405020304" pitchFamily="18" charset="0"/>
              </a:rPr>
              <a:t>®</a:t>
            </a:r>
            <a:r>
              <a:rPr lang="en-AU" sz="2200" dirty="0">
                <a:latin typeface="Times" panose="02020603050405020304" pitchFamily="18" charset="0"/>
                <a:cs typeface="Times" panose="02020603050405020304" pitchFamily="18" charset="0"/>
              </a:rPr>
              <a:t> is evolving just like the profession. Subject matter experts from leading organizations from around the world are currently working with </a:t>
            </a:r>
            <a:r>
              <a:rPr lang="en-AU" sz="2200" dirty="0" smtClean="0">
                <a:latin typeface="Times" panose="02020603050405020304" pitchFamily="18" charset="0"/>
                <a:cs typeface="Times" panose="02020603050405020304" pitchFamily="18" charset="0"/>
              </a:rPr>
              <a:t>PMI</a:t>
            </a:r>
            <a:r>
              <a:rPr lang="en-AU" sz="2200" baseline="30000" dirty="0">
                <a:latin typeface="Times" panose="02020603050405020304" pitchFamily="18" charset="0"/>
                <a:cs typeface="Times" panose="02020603050405020304" pitchFamily="18" charset="0"/>
              </a:rPr>
              <a:t> ®</a:t>
            </a:r>
            <a:r>
              <a:rPr lang="en-AU" sz="2200" dirty="0" smtClean="0">
                <a:latin typeface="Times" panose="02020603050405020304" pitchFamily="18" charset="0"/>
                <a:cs typeface="Times" panose="02020603050405020304" pitchFamily="18" charset="0"/>
              </a:rPr>
              <a:t> </a:t>
            </a:r>
            <a:r>
              <a:rPr lang="en-AU" sz="2200" dirty="0">
                <a:latin typeface="Times" panose="02020603050405020304" pitchFamily="18" charset="0"/>
                <a:cs typeface="Times" panose="02020603050405020304" pitchFamily="18" charset="0"/>
              </a:rPr>
              <a:t>to define the PMP </a:t>
            </a:r>
            <a:r>
              <a:rPr lang="en-AU" sz="2200" baseline="30000" dirty="0">
                <a:latin typeface="Times" panose="02020603050405020304" pitchFamily="18" charset="0"/>
                <a:cs typeface="Times" panose="02020603050405020304" pitchFamily="18" charset="0"/>
              </a:rPr>
              <a:t>®</a:t>
            </a:r>
            <a:r>
              <a:rPr lang="en-AU" sz="2200" dirty="0">
                <a:latin typeface="Times" panose="02020603050405020304" pitchFamily="18" charset="0"/>
                <a:cs typeface="Times" panose="02020603050405020304" pitchFamily="18" charset="0"/>
              </a:rPr>
              <a:t> of the future</a:t>
            </a:r>
            <a:r>
              <a:rPr lang="en-AU" sz="2200" dirty="0" smtClean="0">
                <a:latin typeface="Times" panose="02020603050405020304" pitchFamily="18" charset="0"/>
                <a:cs typeface="Times" panose="02020603050405020304" pitchFamily="18" charset="0"/>
              </a:rPr>
              <a:t>.</a:t>
            </a:r>
          </a:p>
          <a:p>
            <a:pPr marL="285750" indent="-285750" algn="l">
              <a:buFont typeface="Wingdings" panose="05000000000000000000" pitchFamily="2" charset="2"/>
              <a:buChar char="Ø"/>
            </a:pPr>
            <a:r>
              <a:rPr lang="en-AU" sz="2200" dirty="0" smtClean="0">
                <a:latin typeface="Times" panose="02020603050405020304" pitchFamily="18" charset="0"/>
                <a:cs typeface="Times" panose="02020603050405020304" pitchFamily="18" charset="0"/>
              </a:rPr>
              <a:t>In </a:t>
            </a:r>
            <a:r>
              <a:rPr lang="en-AU" sz="2200" dirty="0">
                <a:latin typeface="Times" panose="02020603050405020304" pitchFamily="18" charset="0"/>
                <a:cs typeface="Times" panose="02020603050405020304" pitchFamily="18" charset="0"/>
              </a:rPr>
              <a:t>this year’s update to the PMP </a:t>
            </a:r>
            <a:r>
              <a:rPr lang="en-AU" sz="2200" baseline="30000" dirty="0">
                <a:latin typeface="Times" panose="02020603050405020304" pitchFamily="18" charset="0"/>
                <a:cs typeface="Times" panose="02020603050405020304" pitchFamily="18" charset="0"/>
              </a:rPr>
              <a:t>®</a:t>
            </a:r>
            <a:r>
              <a:rPr lang="en-AU" sz="2200" dirty="0">
                <a:latin typeface="Times" panose="02020603050405020304" pitchFamily="18" charset="0"/>
                <a:cs typeface="Times" panose="02020603050405020304" pitchFamily="18" charset="0"/>
              </a:rPr>
              <a:t>  , PMI </a:t>
            </a:r>
            <a:r>
              <a:rPr lang="en-AU" sz="2200" baseline="30000" dirty="0">
                <a:latin typeface="Times" panose="02020603050405020304" pitchFamily="18" charset="0"/>
                <a:cs typeface="Times" panose="02020603050405020304" pitchFamily="18" charset="0"/>
              </a:rPr>
              <a:t>®</a:t>
            </a:r>
            <a:r>
              <a:rPr lang="en-AU" sz="2200" dirty="0">
                <a:latin typeface="Times" panose="02020603050405020304" pitchFamily="18" charset="0"/>
                <a:cs typeface="Times" panose="02020603050405020304" pitchFamily="18" charset="0"/>
              </a:rPr>
              <a:t> conducted a Global Practice Analysis market research study, which produced a number of trends in the profession previously unaddressed in the </a:t>
            </a:r>
            <a:r>
              <a:rPr lang="en-AU" sz="2200" dirty="0" smtClean="0">
                <a:latin typeface="Times" panose="02020603050405020304" pitchFamily="18" charset="0"/>
                <a:cs typeface="Times" panose="02020603050405020304" pitchFamily="18" charset="0"/>
              </a:rPr>
              <a:t>PMP</a:t>
            </a:r>
            <a:r>
              <a:rPr lang="en-AU" sz="2200" baseline="30000" dirty="0">
                <a:latin typeface="Times" panose="02020603050405020304" pitchFamily="18" charset="0"/>
                <a:cs typeface="Times" panose="02020603050405020304" pitchFamily="18" charset="0"/>
              </a:rPr>
              <a:t> ®</a:t>
            </a:r>
            <a:r>
              <a:rPr lang="en-AU" sz="2200" dirty="0" smtClean="0">
                <a:latin typeface="Times" panose="02020603050405020304" pitchFamily="18" charset="0"/>
                <a:cs typeface="Times" panose="02020603050405020304" pitchFamily="18" charset="0"/>
              </a:rPr>
              <a:t> </a:t>
            </a:r>
            <a:r>
              <a:rPr lang="en-AU" sz="2200" dirty="0">
                <a:latin typeface="Times" panose="02020603050405020304" pitchFamily="18" charset="0"/>
                <a:cs typeface="Times" panose="02020603050405020304" pitchFamily="18" charset="0"/>
              </a:rPr>
              <a:t>exam. These trends were used as inputs into the Job Task Analysis and ensure the validity and relevance of the </a:t>
            </a:r>
            <a:r>
              <a:rPr lang="en-AU" sz="2200" dirty="0" smtClean="0">
                <a:latin typeface="Times" panose="02020603050405020304" pitchFamily="18" charset="0"/>
                <a:cs typeface="Times" panose="02020603050405020304" pitchFamily="18" charset="0"/>
              </a:rPr>
              <a:t>PMP</a:t>
            </a:r>
            <a:r>
              <a:rPr lang="en-AU" sz="2200" baseline="30000" dirty="0">
                <a:latin typeface="Times" panose="02020603050405020304" pitchFamily="18" charset="0"/>
                <a:cs typeface="Times" panose="02020603050405020304" pitchFamily="18" charset="0"/>
              </a:rPr>
              <a:t> ®</a:t>
            </a:r>
            <a:r>
              <a:rPr lang="en-AU" sz="2200" dirty="0" smtClean="0">
                <a:latin typeface="Times" panose="02020603050405020304" pitchFamily="18" charset="0"/>
                <a:cs typeface="Times" panose="02020603050405020304" pitchFamily="18" charset="0"/>
              </a:rPr>
              <a:t> </a:t>
            </a:r>
            <a:r>
              <a:rPr lang="en-AU" sz="2200" dirty="0">
                <a:latin typeface="Times" panose="02020603050405020304" pitchFamily="18" charset="0"/>
                <a:cs typeface="Times" panose="02020603050405020304" pitchFamily="18" charset="0"/>
              </a:rPr>
              <a:t>examination</a:t>
            </a:r>
            <a:r>
              <a:rPr lang="en-AU" sz="2200" dirty="0" smtClean="0">
                <a:latin typeface="Times" panose="02020603050405020304" pitchFamily="18" charset="0"/>
                <a:cs typeface="Times" panose="02020603050405020304" pitchFamily="18" charset="0"/>
              </a:rPr>
              <a:t>.</a:t>
            </a:r>
          </a:p>
          <a:p>
            <a:pPr marL="285750" indent="-285750" algn="l">
              <a:buFont typeface="Wingdings" panose="05000000000000000000" pitchFamily="2" charset="2"/>
              <a:buChar char="Ø"/>
            </a:pPr>
            <a:r>
              <a:rPr lang="en-AU" sz="2200" dirty="0">
                <a:latin typeface="Times" panose="02020603050405020304" pitchFamily="18" charset="0"/>
                <a:cs typeface="Times" panose="02020603050405020304" pitchFamily="18" charset="0"/>
              </a:rPr>
              <a:t>These trends were used as inputs into the Job Task Analysis and ensure the validity and relevance of the </a:t>
            </a:r>
            <a:r>
              <a:rPr lang="en-AU" sz="2200" dirty="0" smtClean="0">
                <a:latin typeface="Times" panose="02020603050405020304" pitchFamily="18" charset="0"/>
                <a:cs typeface="Times" panose="02020603050405020304" pitchFamily="18" charset="0"/>
              </a:rPr>
              <a:t>PMP</a:t>
            </a:r>
            <a:r>
              <a:rPr lang="en-AU" sz="2200" baseline="30000" dirty="0">
                <a:latin typeface="Times" panose="02020603050405020304" pitchFamily="18" charset="0"/>
                <a:cs typeface="Times" panose="02020603050405020304" pitchFamily="18" charset="0"/>
              </a:rPr>
              <a:t> ®</a:t>
            </a:r>
            <a:r>
              <a:rPr lang="en-AU" sz="2200" dirty="0" smtClean="0">
                <a:latin typeface="Times" panose="02020603050405020304" pitchFamily="18" charset="0"/>
                <a:cs typeface="Times" panose="02020603050405020304" pitchFamily="18" charset="0"/>
              </a:rPr>
              <a:t> </a:t>
            </a:r>
            <a:r>
              <a:rPr lang="en-AU" sz="2200" dirty="0">
                <a:latin typeface="Times" panose="02020603050405020304" pitchFamily="18" charset="0"/>
                <a:cs typeface="Times" panose="02020603050405020304" pitchFamily="18" charset="0"/>
              </a:rPr>
              <a:t>examination</a:t>
            </a:r>
            <a:r>
              <a:rPr lang="en-AU" sz="2200" dirty="0" smtClean="0">
                <a:latin typeface="Times" panose="02020603050405020304" pitchFamily="18" charset="0"/>
                <a:cs typeface="Times" panose="02020603050405020304" pitchFamily="18" charset="0"/>
              </a:rPr>
              <a:t>.</a:t>
            </a:r>
          </a:p>
          <a:p>
            <a:pPr marL="285750" indent="-285750" algn="l">
              <a:buFont typeface="Wingdings" panose="05000000000000000000" pitchFamily="2" charset="2"/>
              <a:buChar char="Ø"/>
            </a:pPr>
            <a:r>
              <a:rPr lang="en-AU" sz="2200" dirty="0">
                <a:latin typeface="Times" panose="02020603050405020304" pitchFamily="18" charset="0"/>
                <a:cs typeface="Times" panose="02020603050405020304" pitchFamily="18" charset="0"/>
              </a:rPr>
              <a:t>Validation assures the outcome of the exam is, in fact, measuring and evaluating appropriately the specific knowledge and skills required to function as a project management practitioner.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587022" y="6601522"/>
            <a:ext cx="11604978" cy="255363"/>
          </a:xfrm>
          <a:prstGeom prst="roundRect">
            <a:avLst/>
          </a:prstGeom>
          <a:gradFill>
            <a:gsLst>
              <a:gs pos="0">
                <a:srgbClr val="00B0F0"/>
              </a:gs>
              <a:gs pos="49000">
                <a:srgbClr val="002060"/>
              </a:gs>
              <a:gs pos="100000">
                <a:srgbClr val="00B0F0"/>
              </a:gs>
            </a:gsLst>
            <a:path path="rect">
              <a:fillToRect l="100000" t="100000"/>
            </a:path>
          </a:gradFill>
          <a:ln>
            <a:noFill/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/>
            </a:sp3d>
          </a:bodyPr>
          <a:lstStyle/>
          <a:p>
            <a:r>
              <a:rPr lang="en-AU" b="1" i="1" dirty="0" smtClean="0">
                <a:solidFill>
                  <a:srgbClr val="C00000"/>
                </a:solidFill>
              </a:rPr>
              <a:t>July 2019                                                                                                                                                  </a:t>
            </a:r>
            <a:r>
              <a:rPr lang="en-AU" b="1" i="1" dirty="0" smtClean="0">
                <a:solidFill>
                  <a:srgbClr val="FFFF00"/>
                </a:solidFill>
              </a:rPr>
              <a:t>By :Reza Rudd, PMP</a:t>
            </a:r>
            <a:endParaRPr lang="en-AU" b="1" i="1" dirty="0">
              <a:solidFill>
                <a:srgbClr val="FFFF00"/>
              </a:solidFill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587022" y="6629400"/>
            <a:ext cx="11604978" cy="255363"/>
          </a:xfrm>
          <a:prstGeom prst="roundRect">
            <a:avLst/>
          </a:prstGeom>
          <a:gradFill>
            <a:gsLst>
              <a:gs pos="0">
                <a:srgbClr val="00B0F0"/>
              </a:gs>
              <a:gs pos="49000">
                <a:srgbClr val="002060"/>
              </a:gs>
              <a:gs pos="100000">
                <a:srgbClr val="00B0F0"/>
              </a:gs>
            </a:gsLst>
            <a:path path="rect">
              <a:fillToRect l="100000" t="100000"/>
            </a:path>
          </a:gradFill>
          <a:ln>
            <a:noFill/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/>
            </a:sp3d>
          </a:bodyPr>
          <a:lstStyle/>
          <a:p>
            <a:r>
              <a:rPr lang="en-AU" b="1" i="1" dirty="0" smtClean="0">
                <a:solidFill>
                  <a:srgbClr val="C00000"/>
                </a:solidFill>
              </a:rPr>
              <a:t>              July 2019                                                                                                                    </a:t>
            </a:r>
            <a:r>
              <a:rPr lang="en-AU" b="1" i="1" dirty="0" smtClean="0">
                <a:solidFill>
                  <a:srgbClr val="FFFF00"/>
                </a:solidFill>
              </a:rPr>
              <a:t>By :Reza Rudd, PMP</a:t>
            </a:r>
            <a:endParaRPr lang="en-AU" b="1" i="1" dirty="0">
              <a:solidFill>
                <a:srgbClr val="FFFF00"/>
              </a:solidFill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587022" y="6615461"/>
            <a:ext cx="11604978" cy="255363"/>
          </a:xfrm>
          <a:prstGeom prst="roundRect">
            <a:avLst/>
          </a:prstGeom>
          <a:gradFill>
            <a:gsLst>
              <a:gs pos="0">
                <a:srgbClr val="00B0F0"/>
              </a:gs>
              <a:gs pos="49000">
                <a:srgbClr val="002060"/>
              </a:gs>
              <a:gs pos="100000">
                <a:srgbClr val="00B0F0"/>
              </a:gs>
            </a:gsLst>
            <a:path path="rect">
              <a:fillToRect l="100000" t="10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/>
          </a:bodyPr>
          <a:lstStyle/>
          <a:p>
            <a:r>
              <a:rPr lang="en-AU" b="1" i="1" dirty="0" smtClean="0">
                <a:solidFill>
                  <a:srgbClr val="C00000"/>
                </a:solidFill>
              </a:rPr>
              <a:t>              </a:t>
            </a:r>
            <a:r>
              <a:rPr lang="en-AU" b="1" i="1" dirty="0" smtClean="0">
                <a:solidFill>
                  <a:srgbClr val="FFFF00"/>
                </a:solidFill>
              </a:rPr>
              <a:t>July 2019                                                                                                                       </a:t>
            </a:r>
            <a:r>
              <a:rPr lang="en-AU" b="1" i="1" dirty="0" smtClean="0">
                <a:solidFill>
                  <a:srgbClr val="FFC000"/>
                </a:solidFill>
              </a:rPr>
              <a:t>By :Reza Rudd, PMP</a:t>
            </a:r>
            <a:endParaRPr lang="en-AU" b="1" i="1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3215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12192000" cy="724828"/>
          </a:xfrm>
          <a:prstGeom prst="rect">
            <a:avLst/>
          </a:prstGeom>
          <a:gradFill flip="none" rotWithShape="1">
            <a:gsLst>
              <a:gs pos="2000">
                <a:srgbClr val="00B0F0"/>
              </a:gs>
              <a:gs pos="9000">
                <a:schemeClr val="accent1">
                  <a:lumMod val="75000"/>
                </a:schemeClr>
              </a:gs>
              <a:gs pos="71000">
                <a:schemeClr val="accent1">
                  <a:lumMod val="50000"/>
                </a:schemeClr>
              </a:gs>
              <a:gs pos="49000">
                <a:schemeClr val="accent1">
                  <a:lumMod val="75000"/>
                </a:schemeClr>
              </a:gs>
              <a:gs pos="18000">
                <a:schemeClr val="accent1">
                  <a:lumMod val="75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27000" h="1206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Clr>
                <a:schemeClr val="accent1">
                  <a:lumMod val="50000"/>
                </a:schemeClr>
              </a:buClr>
              <a:buFont typeface="Wingdings" panose="05000000000000000000" pitchFamily="2" charset="2"/>
              <a:buChar char="Ø"/>
            </a:pPr>
            <a:r>
              <a:rPr lang="en-AU" sz="2400" b="1" i="1" dirty="0">
                <a:latin typeface="Bookman Old Style" panose="02050604050505020204" pitchFamily="18" charset="0"/>
                <a:cs typeface="Times New Roman" panose="02020603050405020304" pitchFamily="18" charset="0"/>
              </a:rPr>
              <a:t>PMP</a:t>
            </a:r>
            <a:r>
              <a:rPr lang="en-AU" sz="2400" b="1" i="1" baseline="30000" dirty="0">
                <a:latin typeface="Bookman Old Style" panose="02050604050505020204" pitchFamily="18" charset="0"/>
                <a:cs typeface="Times" panose="02020603050405020304" pitchFamily="18" charset="0"/>
              </a:rPr>
              <a:t> ®</a:t>
            </a:r>
            <a:r>
              <a:rPr lang="en-AU" sz="2400" b="1" i="1" dirty="0">
                <a:latin typeface="Bookman Old Style" panose="02050604050505020204" pitchFamily="18" charset="0"/>
                <a:cs typeface="Times New Roman" panose="02020603050405020304" pitchFamily="18" charset="0"/>
              </a:rPr>
              <a:t> examination content outline </a:t>
            </a:r>
            <a:r>
              <a:rPr lang="en-AU" sz="2400" b="1" i="1" dirty="0" smtClean="0">
                <a:latin typeface="Bookman Old Style" panose="02050604050505020204" pitchFamily="18" charset="0"/>
                <a:cs typeface="Times New Roman" panose="02020603050405020304" pitchFamily="18" charset="0"/>
              </a:rPr>
              <a:t>update-Key points</a:t>
            </a:r>
            <a:endParaRPr lang="en-AU" sz="2400" b="1" i="1" dirty="0">
              <a:latin typeface="Bookman Old Style" panose="020506040505050202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0" y="724828"/>
            <a:ext cx="12192000" cy="45719"/>
          </a:xfrm>
          <a:prstGeom prst="rect">
            <a:avLst/>
          </a:prstGeom>
          <a:gradFill flip="none" rotWithShape="1">
            <a:gsLst>
              <a:gs pos="0">
                <a:schemeClr val="accent4">
                  <a:lumMod val="20000"/>
                  <a:lumOff val="80000"/>
                </a:schemeClr>
              </a:gs>
              <a:gs pos="100000">
                <a:schemeClr val="accent2">
                  <a:lumMod val="40000"/>
                  <a:lumOff val="60000"/>
                </a:schemeClr>
              </a:gs>
              <a:gs pos="89000">
                <a:schemeClr val="accent1">
                  <a:lumMod val="75000"/>
                </a:schemeClr>
              </a:gs>
              <a:gs pos="16000">
                <a:schemeClr val="accent1">
                  <a:lumMod val="40000"/>
                  <a:lumOff val="6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18" name="Rounded Rectangle 17"/>
          <p:cNvSpPr/>
          <p:nvPr/>
        </p:nvSpPr>
        <p:spPr>
          <a:xfrm>
            <a:off x="587022" y="6601522"/>
            <a:ext cx="11604978" cy="255363"/>
          </a:xfrm>
          <a:prstGeom prst="roundRect">
            <a:avLst/>
          </a:prstGeom>
          <a:gradFill>
            <a:gsLst>
              <a:gs pos="0">
                <a:srgbClr val="00B0F0"/>
              </a:gs>
              <a:gs pos="49000">
                <a:srgbClr val="002060"/>
              </a:gs>
              <a:gs pos="100000">
                <a:srgbClr val="00B0F0"/>
              </a:gs>
            </a:gsLst>
            <a:path path="rect">
              <a:fillToRect l="100000" t="10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AU" sz="1400" i="1" dirty="0">
              <a:solidFill>
                <a:srgbClr val="002060"/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0" y="6400800"/>
            <a:ext cx="587022" cy="457200"/>
          </a:xfrm>
          <a:prstGeom prst="rect">
            <a:avLst/>
          </a:prstGeom>
          <a:solidFill>
            <a:srgbClr val="FF0000"/>
          </a:solidFill>
          <a:scene3d>
            <a:camera prst="orthographicFront"/>
            <a:lightRig rig="soft" dir="t"/>
          </a:scene3d>
          <a:sp3d prstMaterial="metal">
            <a:bevelT w="171450" h="266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b="1" dirty="0" smtClean="0"/>
              <a:t>3</a:t>
            </a:r>
            <a:endParaRPr lang="en-AU" b="1" dirty="0"/>
          </a:p>
        </p:txBody>
      </p:sp>
      <p:pic>
        <p:nvPicPr>
          <p:cNvPr id="11" name="Picture 10">
            <a:extLst>
              <a:ext uri="{FF2B5EF4-FFF2-40B4-BE49-F238E27FC236}">
                <a16:creationId xmlns="" xmlns:a16="http://schemas.microsoft.com/office/drawing/2014/main" id="{B30D0733-E436-044F-8932-B87B47A3BB3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2936" y="0"/>
            <a:ext cx="1799063" cy="760747"/>
          </a:xfrm>
          <a:prstGeom prst="rect">
            <a:avLst/>
          </a:prstGeom>
          <a:solidFill>
            <a:schemeClr val="bg1"/>
          </a:solidFill>
          <a:effectLst>
            <a:softEdge rad="31750"/>
          </a:effectLst>
          <a:scene3d>
            <a:camera prst="orthographicFront"/>
            <a:lightRig rig="threePt" dir="t"/>
          </a:scene3d>
          <a:sp3d>
            <a:bevelT w="190500" h="209550"/>
            <a:bevelB/>
          </a:sp3d>
        </p:spPr>
      </p:pic>
      <p:sp>
        <p:nvSpPr>
          <p:cNvPr id="8" name="Subtitle 6"/>
          <p:cNvSpPr>
            <a:spLocks noGrp="1"/>
          </p:cNvSpPr>
          <p:nvPr>
            <p:ph type="subTitle" idx="1"/>
          </p:nvPr>
        </p:nvSpPr>
        <p:spPr>
          <a:xfrm>
            <a:off x="293511" y="1114193"/>
            <a:ext cx="10193514" cy="4270917"/>
          </a:xfrm>
        </p:spPr>
        <p:txBody>
          <a:bodyPr>
            <a:noAutofit/>
          </a:bodyPr>
          <a:lstStyle/>
          <a:p>
            <a:pPr marL="285750" indent="-285750" algn="l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dirty="0">
                <a:latin typeface="Times" panose="02020603050405020304" pitchFamily="18" charset="0"/>
                <a:cs typeface="Times" panose="02020603050405020304" pitchFamily="18" charset="0"/>
              </a:rPr>
              <a:t>The new PMP</a:t>
            </a:r>
            <a:r>
              <a:rPr lang="en-AU" baseline="30000" dirty="0">
                <a:latin typeface="Times" panose="02020603050405020304" pitchFamily="18" charset="0"/>
                <a:cs typeface="Times" panose="02020603050405020304" pitchFamily="18" charset="0"/>
              </a:rPr>
              <a:t> ®</a:t>
            </a:r>
            <a:r>
              <a:rPr lang="en-AU" dirty="0">
                <a:latin typeface="Times" panose="02020603050405020304" pitchFamily="18" charset="0"/>
                <a:cs typeface="Times" panose="02020603050405020304" pitchFamily="18" charset="0"/>
              </a:rPr>
              <a:t> exam structure will come into effect from </a:t>
            </a:r>
            <a:r>
              <a:rPr lang="en-AU" u="sng" dirty="0">
                <a:latin typeface="Times" panose="02020603050405020304" pitchFamily="18" charset="0"/>
                <a:cs typeface="Times" panose="02020603050405020304" pitchFamily="18" charset="0"/>
              </a:rPr>
              <a:t>16 December </a:t>
            </a:r>
            <a:r>
              <a:rPr lang="en-AU" u="sng" dirty="0" smtClean="0">
                <a:latin typeface="Times" panose="02020603050405020304" pitchFamily="18" charset="0"/>
                <a:cs typeface="Times" panose="02020603050405020304" pitchFamily="18" charset="0"/>
              </a:rPr>
              <a:t>2019. </a:t>
            </a:r>
          </a:p>
          <a:p>
            <a:pPr marL="285750" indent="-285750" algn="l">
              <a:lnSpc>
                <a:spcPct val="100000"/>
              </a:lnSpc>
              <a:buFont typeface="Wingdings" panose="05000000000000000000" pitchFamily="2" charset="2"/>
              <a:buChar char="Ø"/>
            </a:pPr>
            <a:endParaRPr lang="en-AU" sz="1200" u="sng" dirty="0">
              <a:latin typeface="Times" panose="02020603050405020304" pitchFamily="18" charset="0"/>
              <a:cs typeface="Times" panose="02020603050405020304" pitchFamily="18" charset="0"/>
            </a:endParaRPr>
          </a:p>
          <a:p>
            <a:pPr marL="285750" indent="-285750" algn="l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dirty="0">
                <a:latin typeface="Times" panose="02020603050405020304" pitchFamily="18" charset="0"/>
                <a:cs typeface="Times" panose="02020603050405020304" pitchFamily="18" charset="0"/>
              </a:rPr>
              <a:t> About half of the examination will represent </a:t>
            </a:r>
            <a:r>
              <a:rPr lang="en-AU" b="1" i="1" u="sng" dirty="0">
                <a:latin typeface="Times" panose="02020603050405020304" pitchFamily="18" charset="0"/>
                <a:cs typeface="Times" panose="02020603050405020304" pitchFamily="18" charset="0"/>
              </a:rPr>
              <a:t>predictive</a:t>
            </a:r>
            <a:r>
              <a:rPr lang="en-AU" dirty="0">
                <a:latin typeface="Times" panose="02020603050405020304" pitchFamily="18" charset="0"/>
                <a:cs typeface="Times" panose="02020603050405020304" pitchFamily="18" charset="0"/>
              </a:rPr>
              <a:t> project management approaches and the other half will represent </a:t>
            </a:r>
            <a:r>
              <a:rPr lang="en-AU" b="1" i="1" u="sng" dirty="0">
                <a:latin typeface="Times" panose="02020603050405020304" pitchFamily="18" charset="0"/>
                <a:cs typeface="Times" panose="02020603050405020304" pitchFamily="18" charset="0"/>
              </a:rPr>
              <a:t>agile</a:t>
            </a:r>
            <a:r>
              <a:rPr lang="en-AU" dirty="0">
                <a:latin typeface="Times" panose="02020603050405020304" pitchFamily="18" charset="0"/>
                <a:cs typeface="Times" panose="02020603050405020304" pitchFamily="18" charset="0"/>
              </a:rPr>
              <a:t> or </a:t>
            </a:r>
            <a:r>
              <a:rPr lang="en-AU" b="1" i="1" u="sng" dirty="0">
                <a:latin typeface="Times" panose="02020603050405020304" pitchFamily="18" charset="0"/>
                <a:cs typeface="Times" panose="02020603050405020304" pitchFamily="18" charset="0"/>
              </a:rPr>
              <a:t>hybrid</a:t>
            </a:r>
            <a:r>
              <a:rPr lang="en-AU" dirty="0">
                <a:latin typeface="Times" panose="02020603050405020304" pitchFamily="18" charset="0"/>
                <a:cs typeface="Times" panose="02020603050405020304" pitchFamily="18" charset="0"/>
              </a:rPr>
              <a:t> </a:t>
            </a:r>
            <a:r>
              <a:rPr lang="en-AU" dirty="0" smtClean="0">
                <a:latin typeface="Times" panose="02020603050405020304" pitchFamily="18" charset="0"/>
                <a:cs typeface="Times" panose="02020603050405020304" pitchFamily="18" charset="0"/>
              </a:rPr>
              <a:t>approaches</a:t>
            </a:r>
          </a:p>
          <a:p>
            <a:pPr marL="342900" indent="-342900" algn="l">
              <a:lnSpc>
                <a:spcPct val="100000"/>
              </a:lnSpc>
              <a:buFont typeface="Wingdings" panose="05000000000000000000" pitchFamily="2" charset="2"/>
              <a:buChar char="Ø"/>
            </a:pPr>
            <a:endParaRPr lang="en-AU" sz="1200" dirty="0" smtClean="0">
              <a:latin typeface="Times" panose="02020603050405020304" pitchFamily="18" charset="0"/>
              <a:cs typeface="Times" panose="02020603050405020304" pitchFamily="18" charset="0"/>
            </a:endParaRPr>
          </a:p>
          <a:p>
            <a:pPr marL="342900" indent="-342900" algn="l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dirty="0" smtClean="0">
                <a:latin typeface="Times" panose="02020603050405020304" pitchFamily="18" charset="0"/>
                <a:cs typeface="Times" panose="02020603050405020304" pitchFamily="18" charset="0"/>
              </a:rPr>
              <a:t>The new PMP</a:t>
            </a:r>
            <a:r>
              <a:rPr lang="en-AU" baseline="30000" dirty="0">
                <a:latin typeface="Times" panose="02020603050405020304" pitchFamily="18" charset="0"/>
                <a:cs typeface="Times" panose="02020603050405020304" pitchFamily="18" charset="0"/>
              </a:rPr>
              <a:t> ®</a:t>
            </a:r>
            <a:r>
              <a:rPr lang="en-AU" dirty="0" smtClean="0">
                <a:latin typeface="Times" panose="02020603050405020304" pitchFamily="18" charset="0"/>
                <a:cs typeface="Times" panose="02020603050405020304" pitchFamily="18" charset="0"/>
              </a:rPr>
              <a:t> exam questions fall in to three domains: </a:t>
            </a:r>
          </a:p>
          <a:p>
            <a:pPr algn="l">
              <a:lnSpc>
                <a:spcPct val="100000"/>
              </a:lnSpc>
            </a:pPr>
            <a:r>
              <a:rPr lang="en-AU" dirty="0" smtClean="0">
                <a:latin typeface="Times" panose="02020603050405020304" pitchFamily="18" charset="0"/>
                <a:cs typeface="Times" panose="02020603050405020304" pitchFamily="18" charset="0"/>
              </a:rPr>
              <a:t>        </a:t>
            </a:r>
            <a:r>
              <a:rPr lang="en-AU" b="1" i="1" u="sng" dirty="0">
                <a:latin typeface="Times" panose="02020603050405020304" pitchFamily="18" charset="0"/>
                <a:cs typeface="Times" panose="02020603050405020304" pitchFamily="18" charset="0"/>
              </a:rPr>
              <a:t>People, Processes and Business environment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587022" y="6601522"/>
            <a:ext cx="11604978" cy="255363"/>
          </a:xfrm>
          <a:prstGeom prst="roundRect">
            <a:avLst/>
          </a:prstGeom>
          <a:gradFill>
            <a:gsLst>
              <a:gs pos="0">
                <a:srgbClr val="00B0F0"/>
              </a:gs>
              <a:gs pos="49000">
                <a:srgbClr val="002060"/>
              </a:gs>
              <a:gs pos="100000">
                <a:srgbClr val="00B0F0"/>
              </a:gs>
            </a:gsLst>
            <a:path path="rect">
              <a:fillToRect l="100000" t="100000"/>
            </a:path>
          </a:gradFill>
          <a:ln>
            <a:noFill/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/>
            </a:sp3d>
          </a:bodyPr>
          <a:lstStyle/>
          <a:p>
            <a:r>
              <a:rPr lang="en-AU" b="1" i="1" dirty="0" smtClean="0">
                <a:solidFill>
                  <a:srgbClr val="C00000"/>
                </a:solidFill>
              </a:rPr>
              <a:t>              July 2019                                                                                                                    </a:t>
            </a:r>
            <a:r>
              <a:rPr lang="en-AU" b="1" i="1" dirty="0" smtClean="0">
                <a:solidFill>
                  <a:srgbClr val="FFFF00"/>
                </a:solidFill>
              </a:rPr>
              <a:t>By :Reza Rudd, PMP</a:t>
            </a:r>
            <a:endParaRPr lang="en-AU" b="1" i="1" dirty="0">
              <a:solidFill>
                <a:srgbClr val="FFFF00"/>
              </a:solidFill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587022" y="6601522"/>
            <a:ext cx="11604978" cy="255363"/>
          </a:xfrm>
          <a:prstGeom prst="roundRect">
            <a:avLst/>
          </a:prstGeom>
          <a:gradFill>
            <a:gsLst>
              <a:gs pos="0">
                <a:srgbClr val="00B0F0"/>
              </a:gs>
              <a:gs pos="49000">
                <a:srgbClr val="002060"/>
              </a:gs>
              <a:gs pos="100000">
                <a:srgbClr val="00B0F0"/>
              </a:gs>
            </a:gsLst>
            <a:path path="rect">
              <a:fillToRect l="100000" t="10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/>
          </a:bodyPr>
          <a:lstStyle/>
          <a:p>
            <a:r>
              <a:rPr lang="en-AU" b="1" i="1" dirty="0" smtClean="0">
                <a:solidFill>
                  <a:srgbClr val="C00000"/>
                </a:solidFill>
              </a:rPr>
              <a:t>              </a:t>
            </a:r>
            <a:r>
              <a:rPr lang="en-AU" b="1" i="1" dirty="0" smtClean="0">
                <a:solidFill>
                  <a:srgbClr val="FFFF00"/>
                </a:solidFill>
              </a:rPr>
              <a:t>July 2019                                                                                                                       </a:t>
            </a:r>
            <a:r>
              <a:rPr lang="en-AU" b="1" i="1" dirty="0" smtClean="0">
                <a:solidFill>
                  <a:srgbClr val="FFC000"/>
                </a:solidFill>
              </a:rPr>
              <a:t>By :Reza Rudd, PMP</a:t>
            </a:r>
            <a:endParaRPr lang="en-AU" b="1" i="1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7024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12192000" cy="724828"/>
          </a:xfrm>
          <a:prstGeom prst="rect">
            <a:avLst/>
          </a:prstGeom>
          <a:gradFill flip="none" rotWithShape="1">
            <a:gsLst>
              <a:gs pos="2000">
                <a:srgbClr val="00B0F0"/>
              </a:gs>
              <a:gs pos="9000">
                <a:schemeClr val="accent1">
                  <a:lumMod val="75000"/>
                </a:schemeClr>
              </a:gs>
              <a:gs pos="71000">
                <a:schemeClr val="accent1">
                  <a:lumMod val="50000"/>
                </a:schemeClr>
              </a:gs>
              <a:gs pos="49000">
                <a:schemeClr val="accent1">
                  <a:lumMod val="75000"/>
                </a:schemeClr>
              </a:gs>
              <a:gs pos="18000">
                <a:schemeClr val="accent1">
                  <a:lumMod val="75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27000" h="1206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AU" sz="4000" b="1" i="1" dirty="0" smtClean="0">
                <a:solidFill>
                  <a:schemeClr val="bg1"/>
                </a:solidFill>
                <a:latin typeface="Bookman Old Style" panose="02050604050505020204" pitchFamily="18" charset="0"/>
                <a:cs typeface="Arial" panose="020B0604020202020204" pitchFamily="34" charset="0"/>
              </a:rPr>
              <a:t>PMBOK</a:t>
            </a:r>
            <a:r>
              <a:rPr lang="en-AU" sz="4000" baseline="30000" dirty="0">
                <a:latin typeface="Times" panose="02020603050405020304" pitchFamily="18" charset="0"/>
                <a:cs typeface="Times" panose="02020603050405020304" pitchFamily="18" charset="0"/>
              </a:rPr>
              <a:t> ®</a:t>
            </a:r>
            <a:r>
              <a:rPr lang="en-AU" sz="4000" b="1" i="1" dirty="0" smtClean="0">
                <a:solidFill>
                  <a:schemeClr val="bg1"/>
                </a:solidFill>
                <a:latin typeface="Bookman Old Style" panose="02050604050505020204" pitchFamily="18" charset="0"/>
                <a:cs typeface="Arial" panose="020B0604020202020204" pitchFamily="34" charset="0"/>
              </a:rPr>
              <a:t> and PMP</a:t>
            </a:r>
            <a:r>
              <a:rPr lang="en-AU" sz="4000" baseline="30000" dirty="0">
                <a:latin typeface="Times" panose="02020603050405020304" pitchFamily="18" charset="0"/>
                <a:cs typeface="Times" panose="02020603050405020304" pitchFamily="18" charset="0"/>
              </a:rPr>
              <a:t> ®</a:t>
            </a:r>
            <a:r>
              <a:rPr lang="en-AU" sz="4000" b="1" i="1" dirty="0" smtClean="0">
                <a:solidFill>
                  <a:schemeClr val="bg1"/>
                </a:solidFill>
                <a:latin typeface="Bookman Old Style" panose="02050604050505020204" pitchFamily="18" charset="0"/>
                <a:cs typeface="Arial" panose="020B0604020202020204" pitchFamily="34" charset="0"/>
              </a:rPr>
              <a:t> exam</a:t>
            </a:r>
            <a:endParaRPr lang="en-AU" sz="4000" b="1" i="1" dirty="0">
              <a:solidFill>
                <a:schemeClr val="bg1"/>
              </a:solidFill>
              <a:latin typeface="Bookman Old Style" panose="02050604050505020204" pitchFamily="18" charset="0"/>
              <a:cs typeface="Arial" panose="020B0604020202020204" pitchFamily="34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0" y="724828"/>
            <a:ext cx="12192000" cy="45719"/>
          </a:xfrm>
          <a:prstGeom prst="rect">
            <a:avLst/>
          </a:prstGeom>
          <a:gradFill flip="none" rotWithShape="1">
            <a:gsLst>
              <a:gs pos="0">
                <a:schemeClr val="accent4">
                  <a:lumMod val="20000"/>
                  <a:lumOff val="80000"/>
                </a:schemeClr>
              </a:gs>
              <a:gs pos="100000">
                <a:schemeClr val="accent2">
                  <a:lumMod val="40000"/>
                  <a:lumOff val="60000"/>
                </a:schemeClr>
              </a:gs>
              <a:gs pos="89000">
                <a:schemeClr val="accent1">
                  <a:lumMod val="75000"/>
                </a:schemeClr>
              </a:gs>
              <a:gs pos="16000">
                <a:schemeClr val="accent1">
                  <a:lumMod val="40000"/>
                  <a:lumOff val="6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18" name="Rounded Rectangle 17"/>
          <p:cNvSpPr/>
          <p:nvPr/>
        </p:nvSpPr>
        <p:spPr>
          <a:xfrm>
            <a:off x="587022" y="6601522"/>
            <a:ext cx="11604978" cy="255363"/>
          </a:xfrm>
          <a:prstGeom prst="roundRect">
            <a:avLst/>
          </a:prstGeom>
          <a:gradFill>
            <a:gsLst>
              <a:gs pos="0">
                <a:srgbClr val="00B0F0"/>
              </a:gs>
              <a:gs pos="49000">
                <a:srgbClr val="002060"/>
              </a:gs>
              <a:gs pos="100000">
                <a:srgbClr val="00B0F0"/>
              </a:gs>
            </a:gsLst>
            <a:path path="rect">
              <a:fillToRect l="100000" t="10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AU" sz="1400" i="1" dirty="0">
              <a:solidFill>
                <a:srgbClr val="002060"/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0" y="6400800"/>
            <a:ext cx="587022" cy="457200"/>
          </a:xfrm>
          <a:prstGeom prst="rect">
            <a:avLst/>
          </a:prstGeom>
          <a:solidFill>
            <a:srgbClr val="FF0000"/>
          </a:solidFill>
          <a:scene3d>
            <a:camera prst="orthographicFront"/>
            <a:lightRig rig="soft" dir="t"/>
          </a:scene3d>
          <a:sp3d prstMaterial="metal">
            <a:bevelT w="171450" h="266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b="1" dirty="0" smtClean="0"/>
              <a:t>4</a:t>
            </a:r>
            <a:endParaRPr lang="en-AU" b="1" dirty="0"/>
          </a:p>
        </p:txBody>
      </p:sp>
      <p:pic>
        <p:nvPicPr>
          <p:cNvPr id="11" name="Picture 10">
            <a:extLst>
              <a:ext uri="{FF2B5EF4-FFF2-40B4-BE49-F238E27FC236}">
                <a16:creationId xmlns="" xmlns:a16="http://schemas.microsoft.com/office/drawing/2014/main" id="{B30D0733-E436-044F-8932-B87B47A3BB3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2936" y="0"/>
            <a:ext cx="1799063" cy="760747"/>
          </a:xfrm>
          <a:prstGeom prst="rect">
            <a:avLst/>
          </a:prstGeom>
          <a:solidFill>
            <a:schemeClr val="bg1"/>
          </a:solidFill>
          <a:effectLst>
            <a:softEdge rad="31750"/>
          </a:effectLst>
          <a:scene3d>
            <a:camera prst="orthographicFront"/>
            <a:lightRig rig="threePt" dir="t"/>
          </a:scene3d>
          <a:sp3d>
            <a:bevelT w="190500" h="209550"/>
            <a:bevelB/>
          </a:sp3d>
        </p:spPr>
      </p:pic>
      <p:sp>
        <p:nvSpPr>
          <p:cNvPr id="9" name="Subtitle 6"/>
          <p:cNvSpPr txBox="1">
            <a:spLocks/>
          </p:cNvSpPr>
          <p:nvPr/>
        </p:nvSpPr>
        <p:spPr>
          <a:xfrm>
            <a:off x="428624" y="1142950"/>
            <a:ext cx="11413751" cy="45530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 algn="l">
              <a:buFont typeface="Wingdings" panose="05000000000000000000" pitchFamily="2" charset="2"/>
              <a:buChar char="Ø"/>
            </a:pPr>
            <a:r>
              <a:rPr lang="en-AU" dirty="0" smtClean="0">
                <a:latin typeface="Times" panose="02020603050405020304" pitchFamily="18" charset="0"/>
                <a:cs typeface="Times" panose="02020603050405020304" pitchFamily="18" charset="0"/>
              </a:rPr>
              <a:t>The PMBOK</a:t>
            </a:r>
            <a:r>
              <a:rPr lang="en-AU" baseline="30000" dirty="0" smtClean="0">
                <a:latin typeface="Times" panose="02020603050405020304" pitchFamily="18" charset="0"/>
                <a:cs typeface="Times" panose="02020603050405020304" pitchFamily="18" charset="0"/>
              </a:rPr>
              <a:t> ® </a:t>
            </a:r>
            <a:r>
              <a:rPr lang="en-AU" dirty="0" smtClean="0">
                <a:latin typeface="Times" panose="02020603050405020304" pitchFamily="18" charset="0"/>
                <a:cs typeface="Times" panose="02020603050405020304" pitchFamily="18" charset="0"/>
              </a:rPr>
              <a:t> sixth edition-2017 is the knowledge basis and framework for the PMP</a:t>
            </a:r>
            <a:r>
              <a:rPr lang="en-AU" baseline="30000" dirty="0">
                <a:latin typeface="Times" panose="02020603050405020304" pitchFamily="18" charset="0"/>
                <a:cs typeface="Times" panose="02020603050405020304" pitchFamily="18" charset="0"/>
              </a:rPr>
              <a:t> ®</a:t>
            </a:r>
            <a:r>
              <a:rPr lang="en-AU" dirty="0" smtClean="0">
                <a:latin typeface="Times" panose="02020603050405020304" pitchFamily="18" charset="0"/>
                <a:cs typeface="Times" panose="02020603050405020304" pitchFamily="18" charset="0"/>
              </a:rPr>
              <a:t> exam- current and the new- until the new version is released.</a:t>
            </a:r>
          </a:p>
          <a:p>
            <a:pPr marL="285750" indent="-285750" algn="l">
              <a:buFont typeface="Wingdings" panose="05000000000000000000" pitchFamily="2" charset="2"/>
              <a:buChar char="Ø"/>
            </a:pPr>
            <a:r>
              <a:rPr lang="en-AU" dirty="0" smtClean="0">
                <a:latin typeface="Times" panose="02020603050405020304" pitchFamily="18" charset="0"/>
                <a:cs typeface="Times" panose="02020603050405020304" pitchFamily="18" charset="0"/>
              </a:rPr>
              <a:t>It </a:t>
            </a:r>
            <a:r>
              <a:rPr lang="en-AU" dirty="0">
                <a:latin typeface="Times" panose="02020603050405020304" pitchFamily="18" charset="0"/>
                <a:cs typeface="Times" panose="02020603050405020304" pitchFamily="18" charset="0"/>
              </a:rPr>
              <a:t>is important to note that the volunteer taskforce involved in the study </a:t>
            </a:r>
            <a:r>
              <a:rPr lang="en-AU" dirty="0" smtClean="0">
                <a:latin typeface="Times" panose="02020603050405020304" pitchFamily="18" charset="0"/>
                <a:cs typeface="Times" panose="02020603050405020304" pitchFamily="18" charset="0"/>
              </a:rPr>
              <a:t>to develop the new PMP</a:t>
            </a:r>
            <a:r>
              <a:rPr lang="en-AU" baseline="30000" dirty="0">
                <a:latin typeface="Times" panose="02020603050405020304" pitchFamily="18" charset="0"/>
                <a:cs typeface="Times" panose="02020603050405020304" pitchFamily="18" charset="0"/>
              </a:rPr>
              <a:t> ®</a:t>
            </a:r>
            <a:r>
              <a:rPr lang="en-AU" dirty="0" smtClean="0">
                <a:latin typeface="Times" panose="02020603050405020304" pitchFamily="18" charset="0"/>
                <a:cs typeface="Times" panose="02020603050405020304" pitchFamily="18" charset="0"/>
              </a:rPr>
              <a:t> examination content outline </a:t>
            </a:r>
            <a:r>
              <a:rPr lang="en-AU" dirty="0">
                <a:latin typeface="Times" panose="02020603050405020304" pitchFamily="18" charset="0"/>
                <a:cs typeface="Times" panose="02020603050405020304" pitchFamily="18" charset="0"/>
              </a:rPr>
              <a:t>were not bound by the PMBOK</a:t>
            </a:r>
            <a:r>
              <a:rPr lang="en-AU" baseline="30000" dirty="0">
                <a:latin typeface="Times" panose="02020603050405020304" pitchFamily="18" charset="0"/>
                <a:cs typeface="Times" panose="02020603050405020304" pitchFamily="18" charset="0"/>
              </a:rPr>
              <a:t>®</a:t>
            </a:r>
            <a:r>
              <a:rPr lang="en-AU" dirty="0">
                <a:latin typeface="Times" panose="02020603050405020304" pitchFamily="18" charset="0"/>
                <a:cs typeface="Times" panose="02020603050405020304" pitchFamily="18" charset="0"/>
              </a:rPr>
              <a:t> Guide. The taskforce members were charged with </a:t>
            </a:r>
            <a:r>
              <a:rPr lang="en-AU" u="sng" dirty="0">
                <a:latin typeface="Times" panose="02020603050405020304" pitchFamily="18" charset="0"/>
                <a:cs typeface="Times" panose="02020603050405020304" pitchFamily="18" charset="0"/>
              </a:rPr>
              <a:t>outlining critical job tasks </a:t>
            </a:r>
            <a:r>
              <a:rPr lang="en-AU" dirty="0">
                <a:latin typeface="Times" panose="02020603050405020304" pitchFamily="18" charset="0"/>
                <a:cs typeface="Times" panose="02020603050405020304" pitchFamily="18" charset="0"/>
              </a:rPr>
              <a:t>of individuals who lead and direct projects based on their experience and pertinent resources. </a:t>
            </a:r>
            <a:endParaRPr lang="en-AU" dirty="0" smtClean="0">
              <a:latin typeface="Times" panose="02020603050405020304" pitchFamily="18" charset="0"/>
              <a:cs typeface="Times" panose="02020603050405020304" pitchFamily="18" charset="0"/>
            </a:endParaRPr>
          </a:p>
          <a:p>
            <a:pPr marL="285750" indent="-285750" algn="l">
              <a:buFont typeface="Wingdings" panose="05000000000000000000" pitchFamily="2" charset="2"/>
              <a:buChar char="Ø"/>
            </a:pPr>
            <a:r>
              <a:rPr lang="en-AU" dirty="0" smtClean="0">
                <a:latin typeface="Times" panose="02020603050405020304" pitchFamily="18" charset="0"/>
                <a:cs typeface="Times" panose="02020603050405020304" pitchFamily="18" charset="0"/>
              </a:rPr>
              <a:t>The PMBOK</a:t>
            </a:r>
            <a:r>
              <a:rPr lang="en-AU" baseline="30000" dirty="0">
                <a:latin typeface="Times" panose="02020603050405020304" pitchFamily="18" charset="0"/>
                <a:cs typeface="Times" panose="02020603050405020304" pitchFamily="18" charset="0"/>
              </a:rPr>
              <a:t> ®</a:t>
            </a:r>
            <a:r>
              <a:rPr lang="en-AU" dirty="0" smtClean="0">
                <a:latin typeface="Times" panose="02020603050405020304" pitchFamily="18" charset="0"/>
                <a:cs typeface="Times" panose="02020603050405020304" pitchFamily="18" charset="0"/>
              </a:rPr>
              <a:t> structure and approach to project management is totally different to of the PMP</a:t>
            </a:r>
            <a:r>
              <a:rPr lang="en-AU" baseline="30000" dirty="0">
                <a:latin typeface="Times" panose="02020603050405020304" pitchFamily="18" charset="0"/>
                <a:cs typeface="Times" panose="02020603050405020304" pitchFamily="18" charset="0"/>
              </a:rPr>
              <a:t> ®</a:t>
            </a:r>
            <a:r>
              <a:rPr lang="en-AU" dirty="0" smtClean="0">
                <a:latin typeface="Times" panose="02020603050405020304" pitchFamily="18" charset="0"/>
                <a:cs typeface="Times" panose="02020603050405020304" pitchFamily="18" charset="0"/>
              </a:rPr>
              <a:t> examination content outline and should not be mistaken. The PMP</a:t>
            </a:r>
            <a:r>
              <a:rPr lang="en-AU" baseline="30000" dirty="0">
                <a:latin typeface="Times" panose="02020603050405020304" pitchFamily="18" charset="0"/>
                <a:cs typeface="Times" panose="02020603050405020304" pitchFamily="18" charset="0"/>
              </a:rPr>
              <a:t> ®</a:t>
            </a:r>
            <a:r>
              <a:rPr lang="en-AU" dirty="0" smtClean="0">
                <a:latin typeface="Times" panose="02020603050405020304" pitchFamily="18" charset="0"/>
                <a:cs typeface="Times" panose="02020603050405020304" pitchFamily="18" charset="0"/>
              </a:rPr>
              <a:t> </a:t>
            </a:r>
            <a:r>
              <a:rPr lang="en-AU" dirty="0">
                <a:latin typeface="Times" panose="02020603050405020304" pitchFamily="18" charset="0"/>
                <a:cs typeface="Times" panose="02020603050405020304" pitchFamily="18" charset="0"/>
              </a:rPr>
              <a:t>examination content </a:t>
            </a:r>
            <a:r>
              <a:rPr lang="en-AU" dirty="0" smtClean="0">
                <a:latin typeface="Times" panose="02020603050405020304" pitchFamily="18" charset="0"/>
                <a:cs typeface="Times" panose="02020603050405020304" pitchFamily="18" charset="0"/>
              </a:rPr>
              <a:t>outline is the evaluation and testing approach to the project management, not the knowledge framework.</a:t>
            </a:r>
          </a:p>
          <a:p>
            <a:pPr marL="285750" indent="-285750" algn="l">
              <a:buFont typeface="Wingdings" panose="05000000000000000000" pitchFamily="2" charset="2"/>
              <a:buChar char="Ø"/>
            </a:pPr>
            <a:r>
              <a:rPr lang="en-AU" dirty="0" smtClean="0">
                <a:latin typeface="Times" panose="02020603050405020304" pitchFamily="18" charset="0"/>
                <a:cs typeface="Times" panose="02020603050405020304" pitchFamily="18" charset="0"/>
              </a:rPr>
              <a:t> The people who are looking to get their PMP</a:t>
            </a:r>
            <a:r>
              <a:rPr lang="en-AU" baseline="30000" dirty="0">
                <a:latin typeface="Times" panose="02020603050405020304" pitchFamily="18" charset="0"/>
                <a:cs typeface="Times" panose="02020603050405020304" pitchFamily="18" charset="0"/>
              </a:rPr>
              <a:t> ®</a:t>
            </a:r>
            <a:r>
              <a:rPr lang="en-AU" dirty="0" smtClean="0">
                <a:latin typeface="Times" panose="02020603050405020304" pitchFamily="18" charset="0"/>
                <a:cs typeface="Times" panose="02020603050405020304" pitchFamily="18" charset="0"/>
              </a:rPr>
              <a:t> should get prepared based on PMBOK</a:t>
            </a:r>
            <a:r>
              <a:rPr lang="en-AU" baseline="30000" dirty="0">
                <a:latin typeface="Times" panose="02020603050405020304" pitchFamily="18" charset="0"/>
                <a:cs typeface="Times" panose="02020603050405020304" pitchFamily="18" charset="0"/>
              </a:rPr>
              <a:t> ®</a:t>
            </a:r>
            <a:r>
              <a:rPr lang="en-AU" dirty="0" smtClean="0">
                <a:latin typeface="Times" panose="02020603050405020304" pitchFamily="18" charset="0"/>
                <a:cs typeface="Times" panose="02020603050405020304" pitchFamily="18" charset="0"/>
              </a:rPr>
              <a:t> and then get familiar with the PMP</a:t>
            </a:r>
            <a:r>
              <a:rPr lang="en-AU" baseline="30000" dirty="0">
                <a:latin typeface="Times" panose="02020603050405020304" pitchFamily="18" charset="0"/>
                <a:cs typeface="Times" panose="02020603050405020304" pitchFamily="18" charset="0"/>
              </a:rPr>
              <a:t> ®</a:t>
            </a:r>
            <a:r>
              <a:rPr lang="en-AU" dirty="0" smtClean="0">
                <a:latin typeface="Times" panose="02020603050405020304" pitchFamily="18" charset="0"/>
                <a:cs typeface="Times" panose="02020603050405020304" pitchFamily="18" charset="0"/>
              </a:rPr>
              <a:t> exam structure. They will need both their knowledge and their practical experience in project management to pass the PMP</a:t>
            </a:r>
            <a:r>
              <a:rPr lang="en-AU" baseline="30000" dirty="0">
                <a:latin typeface="Times" panose="02020603050405020304" pitchFamily="18" charset="0"/>
                <a:cs typeface="Times" panose="02020603050405020304" pitchFamily="18" charset="0"/>
              </a:rPr>
              <a:t> ®</a:t>
            </a:r>
            <a:r>
              <a:rPr lang="en-AU" dirty="0" smtClean="0">
                <a:latin typeface="Times" panose="02020603050405020304" pitchFamily="18" charset="0"/>
                <a:cs typeface="Times" panose="02020603050405020304" pitchFamily="18" charset="0"/>
              </a:rPr>
              <a:t> exam.</a:t>
            </a:r>
            <a:endParaRPr lang="en-AU" dirty="0">
              <a:latin typeface="Times" panose="02020603050405020304" pitchFamily="18" charset="0"/>
              <a:cs typeface="Times" panose="02020603050405020304" pitchFamily="18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587022" y="6602637"/>
            <a:ext cx="11604978" cy="255363"/>
          </a:xfrm>
          <a:prstGeom prst="roundRect">
            <a:avLst/>
          </a:prstGeom>
          <a:gradFill>
            <a:gsLst>
              <a:gs pos="0">
                <a:srgbClr val="00B0F0"/>
              </a:gs>
              <a:gs pos="49000">
                <a:srgbClr val="002060"/>
              </a:gs>
              <a:gs pos="100000">
                <a:srgbClr val="00B0F0"/>
              </a:gs>
            </a:gsLst>
            <a:path path="rect">
              <a:fillToRect l="100000" t="10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/>
          </a:bodyPr>
          <a:lstStyle/>
          <a:p>
            <a:r>
              <a:rPr lang="en-AU" b="1" i="1" dirty="0" smtClean="0">
                <a:solidFill>
                  <a:srgbClr val="C00000"/>
                </a:solidFill>
              </a:rPr>
              <a:t>              </a:t>
            </a:r>
            <a:r>
              <a:rPr lang="en-AU" b="1" i="1" dirty="0" smtClean="0">
                <a:solidFill>
                  <a:srgbClr val="FFFF00"/>
                </a:solidFill>
              </a:rPr>
              <a:t>July 2019                                                                                                                       </a:t>
            </a:r>
            <a:r>
              <a:rPr lang="en-AU" b="1" i="1" dirty="0" smtClean="0">
                <a:solidFill>
                  <a:srgbClr val="FFC000"/>
                </a:solidFill>
              </a:rPr>
              <a:t>By :Reza Rudd, PMP</a:t>
            </a:r>
            <a:endParaRPr lang="en-AU" b="1" i="1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2536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12192000" cy="724828"/>
          </a:xfrm>
          <a:prstGeom prst="rect">
            <a:avLst/>
          </a:prstGeom>
          <a:gradFill flip="none" rotWithShape="1">
            <a:gsLst>
              <a:gs pos="2000">
                <a:srgbClr val="00B0F0"/>
              </a:gs>
              <a:gs pos="9000">
                <a:schemeClr val="accent1">
                  <a:lumMod val="75000"/>
                </a:schemeClr>
              </a:gs>
              <a:gs pos="71000">
                <a:schemeClr val="accent1">
                  <a:lumMod val="50000"/>
                </a:schemeClr>
              </a:gs>
              <a:gs pos="49000">
                <a:schemeClr val="accent1">
                  <a:lumMod val="75000"/>
                </a:schemeClr>
              </a:gs>
              <a:gs pos="18000">
                <a:schemeClr val="accent1">
                  <a:lumMod val="75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27000" h="1206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AU" sz="4000" b="1" i="1" dirty="0" smtClean="0">
                <a:solidFill>
                  <a:schemeClr val="bg1"/>
                </a:solidFill>
                <a:latin typeface="Bookman Old Style" panose="02050604050505020204" pitchFamily="18" charset="0"/>
                <a:cs typeface="Arial" panose="020B0604020202020204" pitchFamily="34" charset="0"/>
              </a:rPr>
              <a:t>A review to PMBOK</a:t>
            </a:r>
            <a:r>
              <a:rPr lang="en-AU" sz="4000" baseline="30000" dirty="0">
                <a:latin typeface="Times" panose="02020603050405020304" pitchFamily="18" charset="0"/>
                <a:cs typeface="Times" panose="02020603050405020304" pitchFamily="18" charset="0"/>
              </a:rPr>
              <a:t> ®</a:t>
            </a:r>
            <a:r>
              <a:rPr lang="en-AU" sz="4000" b="1" i="1" dirty="0" smtClean="0">
                <a:solidFill>
                  <a:schemeClr val="bg1"/>
                </a:solidFill>
                <a:latin typeface="Bookman Old Style" panose="02050604050505020204" pitchFamily="18" charset="0"/>
                <a:cs typeface="Arial" panose="020B0604020202020204" pitchFamily="34" charset="0"/>
              </a:rPr>
              <a:t> framework</a:t>
            </a:r>
            <a:endParaRPr lang="en-AU" sz="4000" b="1" i="1" dirty="0">
              <a:solidFill>
                <a:schemeClr val="bg1"/>
              </a:solidFill>
              <a:latin typeface="Bookman Old Style" panose="02050604050505020204" pitchFamily="18" charset="0"/>
              <a:cs typeface="Arial" panose="020B0604020202020204" pitchFamily="34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0" y="724828"/>
            <a:ext cx="12192000" cy="45719"/>
          </a:xfrm>
          <a:prstGeom prst="rect">
            <a:avLst/>
          </a:prstGeom>
          <a:gradFill flip="none" rotWithShape="1">
            <a:gsLst>
              <a:gs pos="0">
                <a:schemeClr val="accent4">
                  <a:lumMod val="20000"/>
                  <a:lumOff val="80000"/>
                </a:schemeClr>
              </a:gs>
              <a:gs pos="100000">
                <a:schemeClr val="accent2">
                  <a:lumMod val="40000"/>
                  <a:lumOff val="60000"/>
                </a:schemeClr>
              </a:gs>
              <a:gs pos="89000">
                <a:schemeClr val="accent1">
                  <a:lumMod val="75000"/>
                </a:schemeClr>
              </a:gs>
              <a:gs pos="16000">
                <a:schemeClr val="accent1">
                  <a:lumMod val="40000"/>
                  <a:lumOff val="6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18" name="Rounded Rectangle 17"/>
          <p:cNvSpPr/>
          <p:nvPr/>
        </p:nvSpPr>
        <p:spPr>
          <a:xfrm>
            <a:off x="587022" y="6601522"/>
            <a:ext cx="11604978" cy="255363"/>
          </a:xfrm>
          <a:prstGeom prst="roundRect">
            <a:avLst/>
          </a:prstGeom>
          <a:gradFill>
            <a:gsLst>
              <a:gs pos="0">
                <a:srgbClr val="00B0F0"/>
              </a:gs>
              <a:gs pos="49000">
                <a:srgbClr val="002060"/>
              </a:gs>
              <a:gs pos="100000">
                <a:srgbClr val="00B0F0"/>
              </a:gs>
            </a:gsLst>
            <a:path path="rect">
              <a:fillToRect l="100000" t="10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AU" sz="1400" i="1" dirty="0">
              <a:solidFill>
                <a:srgbClr val="002060"/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0" y="6400800"/>
            <a:ext cx="587022" cy="457200"/>
          </a:xfrm>
          <a:prstGeom prst="rect">
            <a:avLst/>
          </a:prstGeom>
          <a:solidFill>
            <a:srgbClr val="FF0000"/>
          </a:solidFill>
          <a:scene3d>
            <a:camera prst="orthographicFront"/>
            <a:lightRig rig="soft" dir="t"/>
          </a:scene3d>
          <a:sp3d prstMaterial="metal">
            <a:bevelT w="171450" h="266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b="1" dirty="0" smtClean="0"/>
              <a:t>5</a:t>
            </a:r>
            <a:endParaRPr lang="en-AU" b="1" dirty="0"/>
          </a:p>
        </p:txBody>
      </p:sp>
      <p:pic>
        <p:nvPicPr>
          <p:cNvPr id="11" name="Picture 10">
            <a:extLst>
              <a:ext uri="{FF2B5EF4-FFF2-40B4-BE49-F238E27FC236}">
                <a16:creationId xmlns="" xmlns:a16="http://schemas.microsoft.com/office/drawing/2014/main" id="{B30D0733-E436-044F-8932-B87B47A3BB3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2936" y="0"/>
            <a:ext cx="1799063" cy="760747"/>
          </a:xfrm>
          <a:prstGeom prst="rect">
            <a:avLst/>
          </a:prstGeom>
          <a:solidFill>
            <a:schemeClr val="bg1"/>
          </a:solidFill>
          <a:effectLst>
            <a:softEdge rad="31750"/>
          </a:effectLst>
          <a:scene3d>
            <a:camera prst="orthographicFront"/>
            <a:lightRig rig="threePt" dir="t"/>
          </a:scene3d>
          <a:sp3d>
            <a:bevelT w="190500" h="209550"/>
            <a:bevelB/>
          </a:sp3d>
        </p:spPr>
      </p:pic>
      <p:sp>
        <p:nvSpPr>
          <p:cNvPr id="8" name="Subtitle 6"/>
          <p:cNvSpPr>
            <a:spLocks noGrp="1"/>
          </p:cNvSpPr>
          <p:nvPr>
            <p:ph type="subTitle" idx="1"/>
          </p:nvPr>
        </p:nvSpPr>
        <p:spPr>
          <a:xfrm>
            <a:off x="762000" y="925550"/>
            <a:ext cx="11216569" cy="3614031"/>
          </a:xfrm>
        </p:spPr>
        <p:txBody>
          <a:bodyPr>
            <a:noAutofit/>
          </a:bodyPr>
          <a:lstStyle/>
          <a:p>
            <a:pPr marL="285750" indent="-285750" algn="l">
              <a:buFont typeface="Wingdings" panose="05000000000000000000" pitchFamily="2" charset="2"/>
              <a:buChar char="Ø"/>
            </a:pPr>
            <a:r>
              <a:rPr lang="en-AU" dirty="0" smtClean="0">
                <a:latin typeface="Times" panose="02020603050405020304" pitchFamily="18" charset="0"/>
                <a:cs typeface="Times" panose="02020603050405020304" pitchFamily="18" charset="0"/>
              </a:rPr>
              <a:t>According to PMBOK</a:t>
            </a:r>
            <a:r>
              <a:rPr lang="en-AU" baseline="30000" dirty="0">
                <a:latin typeface="Times" panose="02020603050405020304" pitchFamily="18" charset="0"/>
                <a:cs typeface="Times" panose="02020603050405020304" pitchFamily="18" charset="0"/>
              </a:rPr>
              <a:t> ®</a:t>
            </a:r>
            <a:r>
              <a:rPr lang="en-AU" dirty="0" smtClean="0">
                <a:latin typeface="Times" panose="02020603050405020304" pitchFamily="18" charset="0"/>
                <a:cs typeface="Times" panose="02020603050405020304" pitchFamily="18" charset="0"/>
              </a:rPr>
              <a:t>, Projects’ life cycle can be predictive, adaptive( including Agile, Incremental or iterative) or Hybrid( a combination of two or more)</a:t>
            </a:r>
          </a:p>
          <a:p>
            <a:pPr marL="285750" indent="-285750" algn="l">
              <a:buFont typeface="Wingdings" panose="05000000000000000000" pitchFamily="2" charset="2"/>
              <a:buChar char="Ø"/>
            </a:pPr>
            <a:r>
              <a:rPr lang="en-AU" dirty="0" smtClean="0">
                <a:latin typeface="Times" panose="02020603050405020304" pitchFamily="18" charset="0"/>
                <a:cs typeface="Times" panose="02020603050405020304" pitchFamily="18" charset="0"/>
              </a:rPr>
              <a:t>Projects pass trough project phases- The stages of the project which vary depending on the approaches and industry.</a:t>
            </a:r>
          </a:p>
          <a:p>
            <a:pPr marL="285750" indent="-285750" algn="l">
              <a:buFont typeface="Wingdings" panose="05000000000000000000" pitchFamily="2" charset="2"/>
              <a:buChar char="Ø"/>
            </a:pPr>
            <a:r>
              <a:rPr lang="en-AU" dirty="0" smtClean="0">
                <a:latin typeface="Times" panose="02020603050405020304" pitchFamily="18" charset="0"/>
                <a:cs typeface="Times" panose="02020603050405020304" pitchFamily="18" charset="0"/>
              </a:rPr>
              <a:t>Projects are managed through PM processes</a:t>
            </a:r>
          </a:p>
          <a:p>
            <a:pPr marL="285750" indent="-285750" algn="l">
              <a:buFont typeface="Wingdings" panose="05000000000000000000" pitchFamily="2" charset="2"/>
              <a:buChar char="Ø"/>
            </a:pPr>
            <a:r>
              <a:rPr lang="en-AU" dirty="0" smtClean="0">
                <a:latin typeface="Times" panose="02020603050405020304" pitchFamily="18" charset="0"/>
                <a:cs typeface="Times" panose="02020603050405020304" pitchFamily="18" charset="0"/>
              </a:rPr>
              <a:t>There are 49 Processes in PMBOK</a:t>
            </a:r>
            <a:r>
              <a:rPr lang="en-AU" baseline="30000" dirty="0">
                <a:latin typeface="Times" panose="02020603050405020304" pitchFamily="18" charset="0"/>
                <a:cs typeface="Times" panose="02020603050405020304" pitchFamily="18" charset="0"/>
              </a:rPr>
              <a:t> ®</a:t>
            </a:r>
            <a:r>
              <a:rPr lang="en-AU" dirty="0" smtClean="0">
                <a:latin typeface="Times" panose="02020603050405020304" pitchFamily="18" charset="0"/>
                <a:cs typeface="Times" panose="02020603050405020304" pitchFamily="18" charset="0"/>
              </a:rPr>
              <a:t> six edition</a:t>
            </a:r>
          </a:p>
          <a:p>
            <a:pPr marL="285750" indent="-285750" algn="l">
              <a:buFont typeface="Wingdings" panose="05000000000000000000" pitchFamily="2" charset="2"/>
              <a:buChar char="Ø"/>
            </a:pPr>
            <a:r>
              <a:rPr lang="en-AU" dirty="0" smtClean="0">
                <a:latin typeface="Times" panose="02020603050405020304" pitchFamily="18" charset="0"/>
                <a:cs typeface="Times" panose="02020603050405020304" pitchFamily="18" charset="0"/>
              </a:rPr>
              <a:t>Each of These 49 processes have two separate affiliation:</a:t>
            </a:r>
          </a:p>
          <a:p>
            <a:pPr marL="809625" indent="-450850" algn="l">
              <a:buFont typeface="Wingdings" panose="05000000000000000000" pitchFamily="2" charset="2"/>
              <a:buChar char="v"/>
            </a:pPr>
            <a:r>
              <a:rPr lang="en-AU" dirty="0" smtClean="0">
                <a:latin typeface="Times" panose="02020603050405020304" pitchFamily="18" charset="0"/>
                <a:cs typeface="Times" panose="02020603050405020304" pitchFamily="18" charset="0"/>
              </a:rPr>
              <a:t>Process group- there are 5 process groups:</a:t>
            </a:r>
          </a:p>
          <a:p>
            <a:pPr marL="358775" algn="l"/>
            <a:r>
              <a:rPr lang="en-AU" dirty="0" smtClean="0">
                <a:latin typeface="Times" panose="02020603050405020304" pitchFamily="18" charset="0"/>
                <a:cs typeface="Times" panose="02020603050405020304" pitchFamily="18" charset="0"/>
              </a:rPr>
              <a:t>             </a:t>
            </a:r>
            <a:r>
              <a:rPr lang="en-AU" b="1" i="1" dirty="0" smtClean="0">
                <a:latin typeface="Times" panose="02020603050405020304" pitchFamily="18" charset="0"/>
                <a:cs typeface="Times" panose="02020603050405020304" pitchFamily="18" charset="0"/>
              </a:rPr>
              <a:t>Initiation, planning, execution, Monitoring &amp; Control and closing </a:t>
            </a:r>
          </a:p>
          <a:p>
            <a:pPr marL="809625" indent="-450850" algn="l">
              <a:buFont typeface="Wingdings" panose="05000000000000000000" pitchFamily="2" charset="2"/>
              <a:buChar char="v"/>
            </a:pPr>
            <a:r>
              <a:rPr lang="en-AU" dirty="0" smtClean="0">
                <a:latin typeface="Times" panose="02020603050405020304" pitchFamily="18" charset="0"/>
                <a:cs typeface="Times" panose="02020603050405020304" pitchFamily="18" charset="0"/>
              </a:rPr>
              <a:t> knowledge area: There are ten knowledge areas </a:t>
            </a:r>
          </a:p>
          <a:p>
            <a:pPr marL="358775" algn="l"/>
            <a:r>
              <a:rPr lang="en-AU" dirty="0" smtClean="0">
                <a:latin typeface="Times" panose="02020603050405020304" pitchFamily="18" charset="0"/>
                <a:cs typeface="Times" panose="02020603050405020304" pitchFamily="18" charset="0"/>
              </a:rPr>
              <a:t>            </a:t>
            </a:r>
            <a:r>
              <a:rPr lang="en-AU" b="1" i="1" dirty="0" smtClean="0">
                <a:latin typeface="Times" panose="02020603050405020304" pitchFamily="18" charset="0"/>
                <a:cs typeface="Times" panose="02020603050405020304" pitchFamily="18" charset="0"/>
              </a:rPr>
              <a:t>Integration, scope, schedule, cost, resources, communication, stakeholders,        </a:t>
            </a:r>
          </a:p>
          <a:p>
            <a:pPr marL="358775" algn="l"/>
            <a:r>
              <a:rPr lang="en-AU" b="1" i="1" dirty="0">
                <a:latin typeface="Times" panose="02020603050405020304" pitchFamily="18" charset="0"/>
                <a:cs typeface="Times" panose="02020603050405020304" pitchFamily="18" charset="0"/>
              </a:rPr>
              <a:t> </a:t>
            </a:r>
            <a:r>
              <a:rPr lang="en-AU" b="1" i="1" dirty="0" smtClean="0">
                <a:latin typeface="Times" panose="02020603050405020304" pitchFamily="18" charset="0"/>
                <a:cs typeface="Times" panose="02020603050405020304" pitchFamily="18" charset="0"/>
              </a:rPr>
              <a:t>           Quality , Risk and procurement</a:t>
            </a:r>
          </a:p>
          <a:p>
            <a:pPr marL="285750" indent="-285750" algn="l">
              <a:buFont typeface="Wingdings" panose="05000000000000000000" pitchFamily="2" charset="2"/>
              <a:buChar char="Ø"/>
            </a:pPr>
            <a:r>
              <a:rPr lang="en-AU" dirty="0" smtClean="0">
                <a:latin typeface="Times" panose="02020603050405020304" pitchFamily="18" charset="0"/>
                <a:cs typeface="Times" panose="02020603050405020304" pitchFamily="18" charset="0"/>
              </a:rPr>
              <a:t>The above structure are illustrated in the next slides</a:t>
            </a:r>
          </a:p>
          <a:p>
            <a:pPr marL="285750" indent="-285750" algn="l">
              <a:buFont typeface="Wingdings" panose="05000000000000000000" pitchFamily="2" charset="2"/>
              <a:buChar char="Ø"/>
            </a:pPr>
            <a:endParaRPr lang="en-AU" dirty="0">
              <a:latin typeface="Times" panose="02020603050405020304" pitchFamily="18" charset="0"/>
              <a:cs typeface="Times" panose="02020603050405020304" pitchFamily="18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587022" y="6601522"/>
            <a:ext cx="11604978" cy="255363"/>
          </a:xfrm>
          <a:prstGeom prst="roundRect">
            <a:avLst/>
          </a:prstGeom>
          <a:gradFill>
            <a:gsLst>
              <a:gs pos="0">
                <a:srgbClr val="00B0F0"/>
              </a:gs>
              <a:gs pos="49000">
                <a:srgbClr val="002060"/>
              </a:gs>
              <a:gs pos="100000">
                <a:srgbClr val="00B0F0"/>
              </a:gs>
            </a:gsLst>
            <a:path path="rect">
              <a:fillToRect l="100000" t="10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/>
          </a:bodyPr>
          <a:lstStyle/>
          <a:p>
            <a:r>
              <a:rPr lang="en-AU" b="1" i="1" dirty="0" smtClean="0">
                <a:solidFill>
                  <a:srgbClr val="C00000"/>
                </a:solidFill>
              </a:rPr>
              <a:t>              </a:t>
            </a:r>
            <a:r>
              <a:rPr lang="en-AU" b="1" i="1" dirty="0" smtClean="0">
                <a:solidFill>
                  <a:srgbClr val="FFFF00"/>
                </a:solidFill>
              </a:rPr>
              <a:t>July 2019                                                                                                                       </a:t>
            </a:r>
            <a:r>
              <a:rPr lang="en-AU" b="1" i="1" dirty="0" smtClean="0">
                <a:solidFill>
                  <a:srgbClr val="FFC000"/>
                </a:solidFill>
              </a:rPr>
              <a:t>By :Reza Rudd, PMP</a:t>
            </a:r>
            <a:endParaRPr lang="en-AU" b="1" i="1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61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12191999" cy="724828"/>
          </a:xfrm>
          <a:prstGeom prst="rect">
            <a:avLst/>
          </a:prstGeom>
          <a:gradFill flip="none" rotWithShape="1">
            <a:gsLst>
              <a:gs pos="11000">
                <a:srgbClr val="FFFF00"/>
              </a:gs>
              <a:gs pos="19000">
                <a:srgbClr val="00B0F0"/>
              </a:gs>
              <a:gs pos="53000">
                <a:schemeClr val="accent1">
                  <a:lumMod val="75000"/>
                </a:schemeClr>
              </a:gs>
              <a:gs pos="100000">
                <a:srgbClr val="00206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27000" h="133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AU" sz="3600" b="1" i="1" dirty="0">
                <a:solidFill>
                  <a:schemeClr val="bg1"/>
                </a:solidFill>
                <a:latin typeface="Bookman Old Style" panose="02050604050505020204" pitchFamily="18" charset="0"/>
                <a:cs typeface="Times New Roman" panose="02020603050405020304" pitchFamily="18" charset="0"/>
              </a:rPr>
              <a:t>PM PROCESS GROUPS</a:t>
            </a:r>
          </a:p>
        </p:txBody>
      </p:sp>
      <p:sp>
        <p:nvSpPr>
          <p:cNvPr id="6" name="Rectangle 5"/>
          <p:cNvSpPr/>
          <p:nvPr/>
        </p:nvSpPr>
        <p:spPr>
          <a:xfrm>
            <a:off x="0" y="724828"/>
            <a:ext cx="12192000" cy="45719"/>
          </a:xfrm>
          <a:prstGeom prst="rect">
            <a:avLst/>
          </a:prstGeom>
          <a:gradFill flip="none" rotWithShape="1">
            <a:gsLst>
              <a:gs pos="0">
                <a:schemeClr val="accent4">
                  <a:lumMod val="20000"/>
                  <a:lumOff val="80000"/>
                </a:schemeClr>
              </a:gs>
              <a:gs pos="100000">
                <a:schemeClr val="accent2">
                  <a:lumMod val="40000"/>
                  <a:lumOff val="60000"/>
                </a:schemeClr>
              </a:gs>
              <a:gs pos="89000">
                <a:schemeClr val="accent1">
                  <a:lumMod val="75000"/>
                </a:schemeClr>
              </a:gs>
              <a:gs pos="16000">
                <a:schemeClr val="accent1">
                  <a:lumMod val="40000"/>
                  <a:lumOff val="6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3" name="Oval 2"/>
          <p:cNvSpPr/>
          <p:nvPr/>
        </p:nvSpPr>
        <p:spPr>
          <a:xfrm>
            <a:off x="2308302" y="803443"/>
            <a:ext cx="9467385" cy="5653670"/>
          </a:xfrm>
          <a:prstGeom prst="ellipse">
            <a:avLst/>
          </a:prstGeom>
          <a:gradFill>
            <a:gsLst>
              <a:gs pos="13000">
                <a:schemeClr val="accent2">
                  <a:lumMod val="40000"/>
                  <a:lumOff val="60000"/>
                </a:schemeClr>
              </a:gs>
              <a:gs pos="66000">
                <a:schemeClr val="accent6">
                  <a:lumMod val="40000"/>
                  <a:lumOff val="60000"/>
                </a:schemeClr>
              </a:gs>
              <a:gs pos="81000">
                <a:schemeClr val="accent1">
                  <a:lumMod val="40000"/>
                  <a:lumOff val="60000"/>
                </a:schemeClr>
              </a:gs>
              <a:gs pos="94000">
                <a:srgbClr val="FFE5E5"/>
              </a:gs>
            </a:gsLst>
            <a:lin ang="2700000" scaled="1"/>
          </a:gradFill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9" name="Right Arrow 8"/>
          <p:cNvSpPr/>
          <p:nvPr/>
        </p:nvSpPr>
        <p:spPr>
          <a:xfrm>
            <a:off x="2676293" y="2883146"/>
            <a:ext cx="2698595" cy="1494264"/>
          </a:xfrm>
          <a:prstGeom prst="right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2400" b="1" dirty="0" smtClean="0">
                <a:solidFill>
                  <a:schemeClr val="tx1"/>
                </a:solidFill>
              </a:rPr>
              <a:t>Initiating</a:t>
            </a:r>
            <a:endParaRPr lang="en-AU" sz="2400" b="1" dirty="0">
              <a:solidFill>
                <a:schemeClr val="tx1"/>
              </a:solidFill>
            </a:endParaRPr>
          </a:p>
        </p:txBody>
      </p:sp>
      <p:sp>
        <p:nvSpPr>
          <p:cNvPr id="11" name="U-Turn Arrow 10"/>
          <p:cNvSpPr/>
          <p:nvPr/>
        </p:nvSpPr>
        <p:spPr>
          <a:xfrm>
            <a:off x="5698273" y="1416760"/>
            <a:ext cx="2743200" cy="2495086"/>
          </a:xfrm>
          <a:prstGeom prst="uturnArrow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 dirty="0">
              <a:solidFill>
                <a:schemeClr val="tx1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281853" y="1595232"/>
            <a:ext cx="10928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b="1" dirty="0" smtClean="0">
                <a:solidFill>
                  <a:srgbClr val="FFFF00"/>
                </a:solidFill>
              </a:rPr>
              <a:t>Planning</a:t>
            </a:r>
            <a:endParaRPr lang="en-AU" b="1" dirty="0">
              <a:solidFill>
                <a:srgbClr val="FFFF00"/>
              </a:solidFill>
            </a:endParaRPr>
          </a:p>
        </p:txBody>
      </p:sp>
      <p:sp>
        <p:nvSpPr>
          <p:cNvPr id="14" name="U-Turn Arrow 13"/>
          <p:cNvSpPr/>
          <p:nvPr/>
        </p:nvSpPr>
        <p:spPr>
          <a:xfrm flipH="1" flipV="1">
            <a:off x="5464095" y="3418400"/>
            <a:ext cx="2672578" cy="2425391"/>
          </a:xfrm>
          <a:prstGeom prst="uturnArrow">
            <a:avLst/>
          </a:prstGeom>
          <a:solidFill>
            <a:srgbClr val="0070C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 dirty="0">
              <a:solidFill>
                <a:schemeClr val="tx1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371063" y="5345550"/>
            <a:ext cx="10928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b="1" dirty="0" smtClean="0">
                <a:solidFill>
                  <a:srgbClr val="FFFF00"/>
                </a:solidFill>
              </a:rPr>
              <a:t>Executing</a:t>
            </a:r>
            <a:endParaRPr lang="en-AU" b="1" dirty="0">
              <a:solidFill>
                <a:srgbClr val="FFFF00"/>
              </a:solidFill>
            </a:endParaRPr>
          </a:p>
        </p:txBody>
      </p:sp>
      <p:sp>
        <p:nvSpPr>
          <p:cNvPr id="16" name="Right Arrow 15"/>
          <p:cNvSpPr/>
          <p:nvPr/>
        </p:nvSpPr>
        <p:spPr>
          <a:xfrm>
            <a:off x="8454482" y="2804530"/>
            <a:ext cx="2698595" cy="1494264"/>
          </a:xfrm>
          <a:prstGeom prst="right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2400" b="1" dirty="0" smtClean="0">
                <a:solidFill>
                  <a:schemeClr val="tx1"/>
                </a:solidFill>
              </a:rPr>
              <a:t>Closing</a:t>
            </a:r>
            <a:endParaRPr lang="en-AU" sz="2400" b="1" dirty="0">
              <a:solidFill>
                <a:schemeClr val="tx1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843239" y="922469"/>
            <a:ext cx="26112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b="1" dirty="0" smtClean="0"/>
              <a:t>Monitoring and control</a:t>
            </a:r>
            <a:endParaRPr lang="en-AU" b="1" dirty="0"/>
          </a:p>
        </p:txBody>
      </p:sp>
      <p:sp>
        <p:nvSpPr>
          <p:cNvPr id="18" name="Right Arrow 17"/>
          <p:cNvSpPr/>
          <p:nvPr/>
        </p:nvSpPr>
        <p:spPr>
          <a:xfrm>
            <a:off x="27878" y="1555593"/>
            <a:ext cx="2267415" cy="4169444"/>
          </a:xfrm>
          <a:prstGeom prst="rightArrow">
            <a:avLst/>
          </a:prstGeom>
          <a:solidFill>
            <a:srgbClr val="00206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2400" b="1" dirty="0" smtClean="0">
                <a:solidFill>
                  <a:schemeClr val="bg1"/>
                </a:solidFill>
              </a:rPr>
              <a:t>5 Process</a:t>
            </a:r>
          </a:p>
          <a:p>
            <a:pPr algn="ctr"/>
            <a:r>
              <a:rPr lang="en-AU" sz="2400" b="1" dirty="0" smtClean="0">
                <a:solidFill>
                  <a:schemeClr val="bg1"/>
                </a:solidFill>
              </a:rPr>
              <a:t>Groups</a:t>
            </a:r>
          </a:p>
          <a:p>
            <a:pPr algn="ctr"/>
            <a:r>
              <a:rPr lang="en-AU" sz="2400" b="1" dirty="0" smtClean="0">
                <a:solidFill>
                  <a:schemeClr val="bg1"/>
                </a:solidFill>
              </a:rPr>
              <a:t>Consist of 49 processes</a:t>
            </a:r>
            <a:endParaRPr lang="en-AU" sz="2400" b="1" dirty="0">
              <a:solidFill>
                <a:schemeClr val="bg1"/>
              </a:solidFill>
            </a:endParaRPr>
          </a:p>
        </p:txBody>
      </p:sp>
      <p:sp>
        <p:nvSpPr>
          <p:cNvPr id="20" name="Flowchart: Delay 19"/>
          <p:cNvSpPr/>
          <p:nvPr/>
        </p:nvSpPr>
        <p:spPr>
          <a:xfrm rot="16200000">
            <a:off x="11034133" y="-366133"/>
            <a:ext cx="724829" cy="1457093"/>
          </a:xfrm>
          <a:prstGeom prst="flowChartDelay">
            <a:avLst/>
          </a:prstGeom>
          <a:gradFill flip="none" rotWithShape="1">
            <a:gsLst>
              <a:gs pos="0">
                <a:schemeClr val="bg1"/>
              </a:gs>
              <a:gs pos="34000">
                <a:srgbClr val="C00000"/>
              </a:gs>
              <a:gs pos="76000">
                <a:srgbClr val="FF0000"/>
              </a:gs>
              <a:gs pos="92000">
                <a:schemeClr val="bg1"/>
              </a:gs>
            </a:gsLst>
            <a:path path="circle">
              <a:fillToRect r="100000" b="100000"/>
            </a:path>
            <a:tileRect l="-100000" t="-100000"/>
          </a:gra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 w="165100" h="152400"/>
          </a:sp3d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vert="vert" rtlCol="0" anchor="ctr"/>
          <a:lstStyle/>
          <a:p>
            <a:pPr algn="ctr"/>
            <a:r>
              <a:rPr lang="en-AU" b="1" dirty="0" smtClean="0">
                <a:latin typeface="ParkAvenue BT" panose="03020602050506080705" pitchFamily="66" charset="0"/>
                <a:cs typeface="Times New Roman" panose="02020603050405020304" pitchFamily="18" charset="0"/>
              </a:rPr>
              <a:t>Project</a:t>
            </a:r>
            <a:r>
              <a:rPr lang="en-AU" b="1" dirty="0" smtClean="0">
                <a:latin typeface="ParkAvenue BT" panose="03020602050506080705" pitchFamily="66" charset="0"/>
              </a:rPr>
              <a:t> </a:t>
            </a:r>
            <a:r>
              <a:rPr lang="en-AU" b="1" dirty="0" smtClean="0">
                <a:latin typeface="ParkAvenue BT" panose="03020602050506080705" pitchFamily="66" charset="0"/>
                <a:cs typeface="Times New Roman" panose="02020603050405020304" pitchFamily="18" charset="0"/>
              </a:rPr>
              <a:t>management</a:t>
            </a:r>
            <a:endParaRPr lang="en-AU" b="1" dirty="0">
              <a:latin typeface="ParkAvenue BT" panose="03020602050506080705" pitchFamily="66" charset="0"/>
              <a:cs typeface="Times New Roman" panose="02020603050405020304" pitchFamily="18" charset="0"/>
            </a:endParaRPr>
          </a:p>
        </p:txBody>
      </p:sp>
      <p:sp>
        <p:nvSpPr>
          <p:cNvPr id="21" name="Rounded Rectangle 20"/>
          <p:cNvSpPr/>
          <p:nvPr/>
        </p:nvSpPr>
        <p:spPr>
          <a:xfrm>
            <a:off x="587022" y="6601522"/>
            <a:ext cx="10080978" cy="256478"/>
          </a:xfrm>
          <a:prstGeom prst="roundRect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49000">
                <a:schemeClr val="accent1">
                  <a:lumMod val="60000"/>
                  <a:lumOff val="4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AU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Project management. Curtin </a:t>
            </a:r>
            <a:r>
              <a:rPr lang="en-AU" i="1" dirty="0">
                <a:solidFill>
                  <a:srgbClr val="002060"/>
                </a:solidFill>
                <a:latin typeface="Bookman Old Style" panose="02050604050505020204" pitchFamily="18" charset="0"/>
              </a:rPr>
              <a:t>University</a:t>
            </a:r>
            <a:r>
              <a:rPr lang="en-AU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 2019</a:t>
            </a:r>
            <a:endParaRPr lang="en-AU" sz="1400" i="1" dirty="0">
              <a:solidFill>
                <a:srgbClr val="002060"/>
              </a:solidFill>
            </a:endParaRP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0" y="6605936"/>
            <a:ext cx="1524000" cy="252064"/>
          </a:xfrm>
          <a:prstGeom prst="rect">
            <a:avLst/>
          </a:prstGeom>
          <a:scene3d>
            <a:camera prst="orthographicFront"/>
            <a:lightRig rig="threePt" dir="t">
              <a:rot lat="0" lon="0" rev="0"/>
            </a:lightRig>
          </a:scene3d>
          <a:sp3d prstMaterial="plastic">
            <a:bevelT/>
          </a:sp3d>
        </p:spPr>
      </p:pic>
      <p:sp>
        <p:nvSpPr>
          <p:cNvPr id="23" name="Rectangle 22"/>
          <p:cNvSpPr/>
          <p:nvPr/>
        </p:nvSpPr>
        <p:spPr>
          <a:xfrm>
            <a:off x="0" y="6400800"/>
            <a:ext cx="587022" cy="457200"/>
          </a:xfrm>
          <a:prstGeom prst="rect">
            <a:avLst/>
          </a:prstGeom>
          <a:solidFill>
            <a:srgbClr val="FF0000"/>
          </a:solidFill>
          <a:scene3d>
            <a:camera prst="orthographicFront"/>
            <a:lightRig rig="soft" dir="t"/>
          </a:scene3d>
          <a:sp3d prstMaterial="metal">
            <a:bevelT w="171450" h="266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b="1" dirty="0" smtClean="0"/>
              <a:t>6</a:t>
            </a:r>
            <a:endParaRPr lang="en-AU" b="1" dirty="0"/>
          </a:p>
        </p:txBody>
      </p:sp>
    </p:spTree>
    <p:extLst>
      <p:ext uri="{BB962C8B-B14F-4D97-AF65-F5344CB8AC3E}">
        <p14:creationId xmlns:p14="http://schemas.microsoft.com/office/powerpoint/2010/main" val="588736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12191999" cy="724828"/>
          </a:xfrm>
          <a:prstGeom prst="rect">
            <a:avLst/>
          </a:prstGeom>
          <a:gradFill flip="none" rotWithShape="1">
            <a:gsLst>
              <a:gs pos="11000">
                <a:srgbClr val="FFFF00"/>
              </a:gs>
              <a:gs pos="19000">
                <a:srgbClr val="00B0F0"/>
              </a:gs>
              <a:gs pos="53000">
                <a:schemeClr val="accent1">
                  <a:lumMod val="75000"/>
                </a:schemeClr>
              </a:gs>
              <a:gs pos="100000">
                <a:srgbClr val="00206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27000" h="133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AU" sz="3600" b="1" i="1" dirty="0">
                <a:solidFill>
                  <a:schemeClr val="bg1"/>
                </a:solidFill>
                <a:latin typeface="Bookman Old Style" panose="02050604050505020204" pitchFamily="18" charset="0"/>
                <a:cs typeface="Times New Roman" panose="02020603050405020304" pitchFamily="18" charset="0"/>
              </a:rPr>
              <a:t>PM KNOWLEDGE AREAS</a:t>
            </a:r>
          </a:p>
        </p:txBody>
      </p:sp>
      <p:sp>
        <p:nvSpPr>
          <p:cNvPr id="6" name="Rectangle 5"/>
          <p:cNvSpPr/>
          <p:nvPr/>
        </p:nvSpPr>
        <p:spPr>
          <a:xfrm>
            <a:off x="0" y="724828"/>
            <a:ext cx="12192000" cy="45719"/>
          </a:xfrm>
          <a:prstGeom prst="rect">
            <a:avLst/>
          </a:prstGeom>
          <a:gradFill flip="none" rotWithShape="1">
            <a:gsLst>
              <a:gs pos="0">
                <a:schemeClr val="accent4">
                  <a:lumMod val="20000"/>
                  <a:lumOff val="80000"/>
                </a:schemeClr>
              </a:gs>
              <a:gs pos="100000">
                <a:schemeClr val="accent2">
                  <a:lumMod val="40000"/>
                  <a:lumOff val="60000"/>
                </a:schemeClr>
              </a:gs>
              <a:gs pos="89000">
                <a:schemeClr val="accent1">
                  <a:lumMod val="75000"/>
                </a:schemeClr>
              </a:gs>
              <a:gs pos="16000">
                <a:schemeClr val="accent1">
                  <a:lumMod val="40000"/>
                  <a:lumOff val="6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2" name="Oval 1"/>
          <p:cNvSpPr/>
          <p:nvPr/>
        </p:nvSpPr>
        <p:spPr>
          <a:xfrm>
            <a:off x="1935224" y="1223500"/>
            <a:ext cx="2408663" cy="1237785"/>
          </a:xfrm>
          <a:prstGeom prst="ellipse">
            <a:avLst/>
          </a:prstGeom>
          <a:solidFill>
            <a:srgbClr val="6BA42C"/>
          </a:solidFill>
          <a:scene3d>
            <a:camera prst="orthographicFront"/>
            <a:lightRig rig="threePt" dir="t"/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b="1" dirty="0" smtClean="0"/>
              <a:t>Schedule</a:t>
            </a:r>
            <a:endParaRPr lang="en-AU" b="1" dirty="0"/>
          </a:p>
        </p:txBody>
      </p:sp>
      <p:sp>
        <p:nvSpPr>
          <p:cNvPr id="11" name="Oval 10"/>
          <p:cNvSpPr/>
          <p:nvPr/>
        </p:nvSpPr>
        <p:spPr>
          <a:xfrm>
            <a:off x="4626388" y="967293"/>
            <a:ext cx="2408663" cy="1237785"/>
          </a:xfrm>
          <a:prstGeom prst="ellipse">
            <a:avLst/>
          </a:prstGeom>
          <a:solidFill>
            <a:srgbClr val="7030A0"/>
          </a:solidFill>
          <a:scene3d>
            <a:camera prst="orthographicFront"/>
            <a:lightRig rig="threePt" dir="t"/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b="1" dirty="0" smtClean="0">
                <a:solidFill>
                  <a:schemeClr val="bg1"/>
                </a:solidFill>
              </a:rPr>
              <a:t>Scope</a:t>
            </a:r>
            <a:endParaRPr lang="en-AU" b="1" dirty="0">
              <a:solidFill>
                <a:schemeClr val="bg1"/>
              </a:solidFill>
            </a:endParaRPr>
          </a:p>
        </p:txBody>
      </p:sp>
      <p:sp>
        <p:nvSpPr>
          <p:cNvPr id="13" name="Oval 12"/>
          <p:cNvSpPr/>
          <p:nvPr/>
        </p:nvSpPr>
        <p:spPr>
          <a:xfrm>
            <a:off x="7389541" y="1338377"/>
            <a:ext cx="2408663" cy="1237785"/>
          </a:xfrm>
          <a:prstGeom prst="ellipse">
            <a:avLst/>
          </a:prstGeom>
          <a:solidFill>
            <a:srgbClr val="FFC000"/>
          </a:solidFill>
          <a:scene3d>
            <a:camera prst="orthographicFront"/>
            <a:lightRig rig="threePt" dir="t"/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b="1" dirty="0" smtClean="0">
                <a:solidFill>
                  <a:schemeClr val="tx1"/>
                </a:solidFill>
              </a:rPr>
              <a:t>Cost</a:t>
            </a:r>
            <a:endParaRPr lang="en-AU" b="1" dirty="0">
              <a:solidFill>
                <a:schemeClr val="tx1"/>
              </a:solidFill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9940" y="1072288"/>
            <a:ext cx="1156430" cy="1156430"/>
          </a:xfrm>
          <a:prstGeom prst="rect">
            <a:avLst/>
          </a:prstGeom>
        </p:spPr>
      </p:pic>
      <p:sp>
        <p:nvSpPr>
          <p:cNvPr id="15" name="Oval 14"/>
          <p:cNvSpPr/>
          <p:nvPr/>
        </p:nvSpPr>
        <p:spPr>
          <a:xfrm>
            <a:off x="914400" y="2741282"/>
            <a:ext cx="2408663" cy="1237785"/>
          </a:xfrm>
          <a:prstGeom prst="ellipse">
            <a:avLst/>
          </a:prstGeom>
          <a:solidFill>
            <a:srgbClr val="B58C0A"/>
          </a:solidFill>
          <a:scene3d>
            <a:camera prst="orthographicFront"/>
            <a:lightRig rig="threePt" dir="t"/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 smtClean="0"/>
              <a:t>Quality</a:t>
            </a:r>
            <a:endParaRPr lang="en-AU" dirty="0"/>
          </a:p>
        </p:txBody>
      </p:sp>
      <p:sp>
        <p:nvSpPr>
          <p:cNvPr id="16" name="Oval 15"/>
          <p:cNvSpPr/>
          <p:nvPr/>
        </p:nvSpPr>
        <p:spPr>
          <a:xfrm>
            <a:off x="941405" y="4152024"/>
            <a:ext cx="2408663" cy="1237785"/>
          </a:xfrm>
          <a:prstGeom prst="ellipse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 smtClean="0"/>
              <a:t>Risk</a:t>
            </a:r>
            <a:endParaRPr lang="en-AU" dirty="0"/>
          </a:p>
        </p:txBody>
      </p:sp>
      <p:sp>
        <p:nvSpPr>
          <p:cNvPr id="17" name="Oval 16"/>
          <p:cNvSpPr/>
          <p:nvPr/>
        </p:nvSpPr>
        <p:spPr>
          <a:xfrm>
            <a:off x="2984810" y="5249918"/>
            <a:ext cx="2408663" cy="1237785"/>
          </a:xfrm>
          <a:prstGeom prst="ellipse">
            <a:avLst/>
          </a:prstGeom>
          <a:solidFill>
            <a:srgbClr val="00B050"/>
          </a:solidFill>
          <a:scene3d>
            <a:camera prst="orthographicFront"/>
            <a:lightRig rig="threePt" dir="t"/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 smtClean="0"/>
              <a:t>Resources</a:t>
            </a:r>
            <a:endParaRPr lang="en-AU" dirty="0"/>
          </a:p>
        </p:txBody>
      </p:sp>
      <p:sp>
        <p:nvSpPr>
          <p:cNvPr id="18" name="Oval 17"/>
          <p:cNvSpPr/>
          <p:nvPr/>
        </p:nvSpPr>
        <p:spPr>
          <a:xfrm>
            <a:off x="6059504" y="5326228"/>
            <a:ext cx="2408663" cy="1237785"/>
          </a:xfrm>
          <a:prstGeom prst="ellipse">
            <a:avLst/>
          </a:prstGeom>
          <a:solidFill>
            <a:srgbClr val="00B0F0"/>
          </a:solidFill>
          <a:scene3d>
            <a:camera prst="orthographicFront"/>
            <a:lightRig rig="threePt" dir="t"/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 smtClean="0">
                <a:solidFill>
                  <a:schemeClr val="tx1"/>
                </a:solidFill>
              </a:rPr>
              <a:t>communication</a:t>
            </a:r>
            <a:endParaRPr lang="en-AU" dirty="0">
              <a:solidFill>
                <a:schemeClr val="tx1"/>
              </a:solidFill>
            </a:endParaRPr>
          </a:p>
        </p:txBody>
      </p:sp>
      <p:sp>
        <p:nvSpPr>
          <p:cNvPr id="19" name="Oval 18"/>
          <p:cNvSpPr/>
          <p:nvPr/>
        </p:nvSpPr>
        <p:spPr>
          <a:xfrm>
            <a:off x="8259338" y="2822036"/>
            <a:ext cx="2408663" cy="1237785"/>
          </a:xfrm>
          <a:prstGeom prst="ellipse">
            <a:avLst/>
          </a:prstGeom>
          <a:solidFill>
            <a:srgbClr val="0070C0"/>
          </a:solidFill>
          <a:scene3d>
            <a:camera prst="orthographicFront"/>
            <a:lightRig rig="threePt" dir="t"/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 smtClean="0"/>
              <a:t>procurement</a:t>
            </a:r>
            <a:endParaRPr lang="en-AU" dirty="0"/>
          </a:p>
        </p:txBody>
      </p:sp>
      <p:sp>
        <p:nvSpPr>
          <p:cNvPr id="20" name="Oval 19"/>
          <p:cNvSpPr/>
          <p:nvPr/>
        </p:nvSpPr>
        <p:spPr>
          <a:xfrm>
            <a:off x="4343887" y="2914238"/>
            <a:ext cx="2826347" cy="1964596"/>
          </a:xfrm>
          <a:prstGeom prst="ellipse">
            <a:avLst/>
          </a:prstGeom>
          <a:solidFill>
            <a:srgbClr val="92D050"/>
          </a:solidFill>
          <a:scene3d>
            <a:camera prst="orthographicFront"/>
            <a:lightRig rig="threePt" dir="t"/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AU" sz="2000" b="1" dirty="0" smtClean="0">
                <a:solidFill>
                  <a:schemeClr val="tx1"/>
                </a:solidFill>
              </a:rPr>
              <a:t>Integration  </a:t>
            </a:r>
            <a:endParaRPr lang="en-AU" sz="2000" b="1" dirty="0">
              <a:solidFill>
                <a:schemeClr val="tx1"/>
              </a:solidFill>
            </a:endParaRPr>
          </a:p>
        </p:txBody>
      </p:sp>
      <p:sp>
        <p:nvSpPr>
          <p:cNvPr id="21" name="Oval 20"/>
          <p:cNvSpPr/>
          <p:nvPr/>
        </p:nvSpPr>
        <p:spPr>
          <a:xfrm>
            <a:off x="8259338" y="4367684"/>
            <a:ext cx="2408663" cy="1237785"/>
          </a:xfrm>
          <a:prstGeom prst="ellipse">
            <a:avLst/>
          </a:prstGeom>
          <a:solidFill>
            <a:srgbClr val="C00000"/>
          </a:solidFill>
          <a:scene3d>
            <a:camera prst="orthographicFront"/>
            <a:lightRig rig="threePt" dir="t"/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 smtClean="0"/>
              <a:t>Stakeholders</a:t>
            </a:r>
            <a:endParaRPr lang="en-AU" dirty="0"/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584" y="2697279"/>
            <a:ext cx="905685" cy="74844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27" y="4002833"/>
            <a:ext cx="1285190" cy="1247085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9621" y="1177781"/>
            <a:ext cx="918311" cy="918311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0702" y="930818"/>
            <a:ext cx="956850" cy="956850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8424" y="5516824"/>
            <a:ext cx="1157181" cy="1157181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96370" y="2536394"/>
            <a:ext cx="1010967" cy="1010967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4335" y="5323289"/>
            <a:ext cx="1253025" cy="1253025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28753" y="4258694"/>
            <a:ext cx="1752977" cy="1422416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11" cstate="print">
            <a:lum contrast="12000"/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rightnessContrast bright="3000" contrast="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8202" y="3182053"/>
            <a:ext cx="1282368" cy="1817547"/>
          </a:xfrm>
          <a:prstGeom prst="rect">
            <a:avLst/>
          </a:prstGeom>
          <a:effectLst>
            <a:outerShdw blurRad="50800" dist="50800" dir="4800000" algn="ctr" rotWithShape="0">
              <a:srgbClr val="000000">
                <a:alpha val="43137"/>
              </a:srgbClr>
            </a:outerShdw>
            <a:reflection blurRad="139700" stA="45000" endPos="65000" dist="50800" dir="5400000" sy="-100000" algn="bl" rotWithShape="0"/>
          </a:effectLst>
        </p:spPr>
      </p:pic>
      <p:sp>
        <p:nvSpPr>
          <p:cNvPr id="38" name="Left Arrow 37"/>
          <p:cNvSpPr/>
          <p:nvPr/>
        </p:nvSpPr>
        <p:spPr>
          <a:xfrm rot="17969652">
            <a:off x="4502665" y="4751273"/>
            <a:ext cx="597464" cy="533340"/>
          </a:xfrm>
          <a:prstGeom prst="leftArrow">
            <a:avLst/>
          </a:prstGeom>
          <a:solidFill>
            <a:srgbClr val="00B05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39" name="Left Arrow 38"/>
          <p:cNvSpPr/>
          <p:nvPr/>
        </p:nvSpPr>
        <p:spPr>
          <a:xfrm rot="20197054">
            <a:off x="3661189" y="4142668"/>
            <a:ext cx="597464" cy="533340"/>
          </a:xfrm>
          <a:prstGeom prst="leftArrow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40" name="Left Arrow 39"/>
          <p:cNvSpPr/>
          <p:nvPr/>
        </p:nvSpPr>
        <p:spPr>
          <a:xfrm rot="2905851">
            <a:off x="4170169" y="2568302"/>
            <a:ext cx="597464" cy="533340"/>
          </a:xfrm>
          <a:prstGeom prst="leftArrow">
            <a:avLst/>
          </a:prstGeom>
          <a:solidFill>
            <a:srgbClr val="6BA42C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41" name="Left Arrow 40"/>
          <p:cNvSpPr/>
          <p:nvPr/>
        </p:nvSpPr>
        <p:spPr>
          <a:xfrm rot="5400000">
            <a:off x="5494102" y="2292988"/>
            <a:ext cx="597464" cy="533340"/>
          </a:xfrm>
          <a:prstGeom prst="leftArrow">
            <a:avLst/>
          </a:prstGeom>
          <a:solidFill>
            <a:srgbClr val="7030A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42" name="Left Arrow 41"/>
          <p:cNvSpPr/>
          <p:nvPr/>
        </p:nvSpPr>
        <p:spPr>
          <a:xfrm rot="8195263">
            <a:off x="6841725" y="2617412"/>
            <a:ext cx="597464" cy="533340"/>
          </a:xfrm>
          <a:prstGeom prst="leftArrow">
            <a:avLst/>
          </a:prstGeom>
          <a:solidFill>
            <a:srgbClr val="B58C0A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43" name="Left Arrow 42"/>
          <p:cNvSpPr/>
          <p:nvPr/>
        </p:nvSpPr>
        <p:spPr>
          <a:xfrm rot="9663119">
            <a:off x="7307365" y="3347754"/>
            <a:ext cx="597464" cy="533340"/>
          </a:xfrm>
          <a:prstGeom prst="leftArrow">
            <a:avLst/>
          </a:prstGeom>
          <a:solidFill>
            <a:srgbClr val="0070C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44" name="Left Arrow 43"/>
          <p:cNvSpPr/>
          <p:nvPr/>
        </p:nvSpPr>
        <p:spPr>
          <a:xfrm rot="12455247">
            <a:off x="7321270" y="4163118"/>
            <a:ext cx="597464" cy="533340"/>
          </a:xfrm>
          <a:prstGeom prst="leftArrow">
            <a:avLst/>
          </a:prstGeom>
          <a:solidFill>
            <a:srgbClr val="C0000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45" name="Left Arrow 44"/>
          <p:cNvSpPr/>
          <p:nvPr/>
        </p:nvSpPr>
        <p:spPr>
          <a:xfrm rot="15158197">
            <a:off x="6353565" y="4844701"/>
            <a:ext cx="597464" cy="533340"/>
          </a:xfrm>
          <a:prstGeom prst="leftArrow">
            <a:avLst/>
          </a:prstGeom>
          <a:solidFill>
            <a:srgbClr val="00B0F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46" name="Left Arrow 45"/>
          <p:cNvSpPr/>
          <p:nvPr/>
        </p:nvSpPr>
        <p:spPr>
          <a:xfrm rot="839889">
            <a:off x="3630301" y="3381697"/>
            <a:ext cx="597464" cy="533340"/>
          </a:xfrm>
          <a:prstGeom prst="leftArrow">
            <a:avLst/>
          </a:prstGeom>
          <a:solidFill>
            <a:srgbClr val="B58C0A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47" name="Flowchart: Delay 46"/>
          <p:cNvSpPr/>
          <p:nvPr/>
        </p:nvSpPr>
        <p:spPr>
          <a:xfrm rot="16200000">
            <a:off x="11034133" y="-366133"/>
            <a:ext cx="724829" cy="1457093"/>
          </a:xfrm>
          <a:prstGeom prst="flowChartDelay">
            <a:avLst/>
          </a:prstGeom>
          <a:gradFill flip="none" rotWithShape="1">
            <a:gsLst>
              <a:gs pos="0">
                <a:schemeClr val="bg1"/>
              </a:gs>
              <a:gs pos="34000">
                <a:srgbClr val="C00000"/>
              </a:gs>
              <a:gs pos="76000">
                <a:srgbClr val="FF0000"/>
              </a:gs>
              <a:gs pos="92000">
                <a:schemeClr val="bg1"/>
              </a:gs>
            </a:gsLst>
            <a:path path="circle">
              <a:fillToRect r="100000" b="100000"/>
            </a:path>
            <a:tileRect l="-100000" t="-100000"/>
          </a:gra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 w="165100" h="152400"/>
          </a:sp3d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vert="vert" rtlCol="0" anchor="ctr"/>
          <a:lstStyle/>
          <a:p>
            <a:pPr algn="ctr"/>
            <a:r>
              <a:rPr lang="en-AU" b="1" dirty="0" smtClean="0">
                <a:latin typeface="ParkAvenue BT" panose="03020602050506080705" pitchFamily="66" charset="0"/>
                <a:cs typeface="Times New Roman" panose="02020603050405020304" pitchFamily="18" charset="0"/>
              </a:rPr>
              <a:t>Project</a:t>
            </a:r>
            <a:r>
              <a:rPr lang="en-AU" b="1" dirty="0" smtClean="0">
                <a:latin typeface="ParkAvenue BT" panose="03020602050506080705" pitchFamily="66" charset="0"/>
              </a:rPr>
              <a:t> </a:t>
            </a:r>
            <a:r>
              <a:rPr lang="en-AU" b="1" dirty="0" smtClean="0">
                <a:latin typeface="ParkAvenue BT" panose="03020602050506080705" pitchFamily="66" charset="0"/>
                <a:cs typeface="Times New Roman" panose="02020603050405020304" pitchFamily="18" charset="0"/>
              </a:rPr>
              <a:t>management</a:t>
            </a:r>
            <a:endParaRPr lang="en-AU" b="1" dirty="0">
              <a:latin typeface="ParkAvenue BT" panose="03020602050506080705" pitchFamily="66" charset="0"/>
              <a:cs typeface="Times New Roman" panose="02020603050405020304" pitchFamily="18" charset="0"/>
            </a:endParaRPr>
          </a:p>
        </p:txBody>
      </p:sp>
      <p:sp>
        <p:nvSpPr>
          <p:cNvPr id="48" name="Rounded Rectangle 47"/>
          <p:cNvSpPr/>
          <p:nvPr/>
        </p:nvSpPr>
        <p:spPr>
          <a:xfrm>
            <a:off x="587022" y="6601522"/>
            <a:ext cx="10080978" cy="256478"/>
          </a:xfrm>
          <a:prstGeom prst="roundRect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49000">
                <a:schemeClr val="accent1">
                  <a:lumMod val="60000"/>
                  <a:lumOff val="4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AU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Project management. Curtin </a:t>
            </a:r>
            <a:r>
              <a:rPr lang="en-AU" i="1" dirty="0">
                <a:solidFill>
                  <a:srgbClr val="002060"/>
                </a:solidFill>
                <a:latin typeface="Bookman Old Style" panose="02050604050505020204" pitchFamily="18" charset="0"/>
              </a:rPr>
              <a:t>University</a:t>
            </a:r>
            <a:r>
              <a:rPr lang="en-AU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 2019</a:t>
            </a:r>
            <a:endParaRPr lang="en-AU" sz="1400" i="1" dirty="0">
              <a:solidFill>
                <a:srgbClr val="002060"/>
              </a:solidFill>
            </a:endParaRPr>
          </a:p>
        </p:txBody>
      </p:sp>
      <p:pic>
        <p:nvPicPr>
          <p:cNvPr id="49" name="Picture 48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0" y="6605936"/>
            <a:ext cx="1524000" cy="252064"/>
          </a:xfrm>
          <a:prstGeom prst="rect">
            <a:avLst/>
          </a:prstGeom>
          <a:scene3d>
            <a:camera prst="orthographicFront"/>
            <a:lightRig rig="threePt" dir="t">
              <a:rot lat="0" lon="0" rev="0"/>
            </a:lightRig>
          </a:scene3d>
          <a:sp3d prstMaterial="plastic">
            <a:bevelT/>
          </a:sp3d>
        </p:spPr>
      </p:pic>
      <p:sp>
        <p:nvSpPr>
          <p:cNvPr id="50" name="Rectangle 49"/>
          <p:cNvSpPr/>
          <p:nvPr/>
        </p:nvSpPr>
        <p:spPr>
          <a:xfrm>
            <a:off x="0" y="6400800"/>
            <a:ext cx="587022" cy="457200"/>
          </a:xfrm>
          <a:prstGeom prst="rect">
            <a:avLst/>
          </a:prstGeom>
          <a:solidFill>
            <a:srgbClr val="FF0000"/>
          </a:solidFill>
          <a:scene3d>
            <a:camera prst="orthographicFront"/>
            <a:lightRig rig="soft" dir="t"/>
          </a:scene3d>
          <a:sp3d prstMaterial="metal">
            <a:bevelT w="171450" h="266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b="1" dirty="0" smtClean="0"/>
              <a:t>7</a:t>
            </a:r>
            <a:endParaRPr lang="en-AU" b="1" dirty="0"/>
          </a:p>
        </p:txBody>
      </p:sp>
    </p:spTree>
    <p:extLst>
      <p:ext uri="{BB962C8B-B14F-4D97-AF65-F5344CB8AC3E}">
        <p14:creationId xmlns:p14="http://schemas.microsoft.com/office/powerpoint/2010/main" val="201630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ounded Rectangle 16"/>
          <p:cNvSpPr/>
          <p:nvPr/>
        </p:nvSpPr>
        <p:spPr bwMode="auto">
          <a:xfrm>
            <a:off x="2851475" y="1449656"/>
            <a:ext cx="5776748" cy="2797277"/>
          </a:xfrm>
          <a:prstGeom prst="roundRect">
            <a:avLst/>
          </a:prstGeom>
          <a:solidFill>
            <a:srgbClr val="00B0F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AU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733134" y="3940271"/>
            <a:ext cx="1434093" cy="307777"/>
          </a:xfrm>
          <a:prstGeom prst="rect">
            <a:avLst/>
          </a:prstGeom>
          <a:solidFill>
            <a:srgbClr val="FFC000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en-AU" sz="1400" dirty="0" smtClean="0"/>
              <a:t>Process Group:</a:t>
            </a:r>
            <a:endParaRPr lang="en-AU" sz="1400" dirty="0"/>
          </a:p>
        </p:txBody>
      </p:sp>
      <p:sp>
        <p:nvSpPr>
          <p:cNvPr id="21" name="TextBox 20"/>
          <p:cNvSpPr txBox="1"/>
          <p:nvPr/>
        </p:nvSpPr>
        <p:spPr>
          <a:xfrm>
            <a:off x="5667748" y="3945499"/>
            <a:ext cx="2361529" cy="307777"/>
          </a:xfrm>
          <a:prstGeom prst="rect">
            <a:avLst/>
          </a:prstGeom>
          <a:solidFill>
            <a:srgbClr val="92D050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en-AU" sz="1400" dirty="0" smtClean="0"/>
              <a:t>Process Knowledge area:</a:t>
            </a:r>
            <a:endParaRPr lang="en-AU" sz="1400" dirty="0"/>
          </a:p>
        </p:txBody>
      </p:sp>
      <p:sp>
        <p:nvSpPr>
          <p:cNvPr id="10" name="Rectangle 9"/>
          <p:cNvSpPr/>
          <p:nvPr/>
        </p:nvSpPr>
        <p:spPr>
          <a:xfrm>
            <a:off x="0" y="0"/>
            <a:ext cx="12192000" cy="724828"/>
          </a:xfrm>
          <a:prstGeom prst="rect">
            <a:avLst/>
          </a:prstGeom>
          <a:gradFill flip="none" rotWithShape="1">
            <a:gsLst>
              <a:gs pos="2000">
                <a:srgbClr val="00B0F0"/>
              </a:gs>
              <a:gs pos="9000">
                <a:schemeClr val="accent1">
                  <a:lumMod val="75000"/>
                </a:schemeClr>
              </a:gs>
              <a:gs pos="71000">
                <a:schemeClr val="accent1">
                  <a:lumMod val="50000"/>
                </a:schemeClr>
              </a:gs>
              <a:gs pos="49000">
                <a:schemeClr val="accent1">
                  <a:lumMod val="75000"/>
                </a:schemeClr>
              </a:gs>
              <a:gs pos="18000">
                <a:schemeClr val="accent1">
                  <a:lumMod val="75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27000" h="1206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AU" sz="4000" b="1" i="1" dirty="0" smtClean="0">
                <a:solidFill>
                  <a:schemeClr val="bg1"/>
                </a:solidFill>
                <a:latin typeface="Bookman Old Style" panose="02050604050505020204" pitchFamily="18" charset="0"/>
                <a:cs typeface="Arial" panose="020B0604020202020204" pitchFamily="34" charset="0"/>
              </a:rPr>
              <a:t>PM processes</a:t>
            </a:r>
            <a:endParaRPr lang="en-AU" sz="4000" b="1" i="1" dirty="0">
              <a:solidFill>
                <a:schemeClr val="bg1"/>
              </a:solidFill>
              <a:latin typeface="Bookman Old Style" panose="02050604050505020204" pitchFamily="18" charset="0"/>
              <a:cs typeface="Arial" panose="020B0604020202020204" pitchFamily="34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0" y="724828"/>
            <a:ext cx="12192000" cy="45719"/>
          </a:xfrm>
          <a:prstGeom prst="rect">
            <a:avLst/>
          </a:prstGeom>
          <a:gradFill flip="none" rotWithShape="1">
            <a:gsLst>
              <a:gs pos="0">
                <a:schemeClr val="accent4">
                  <a:lumMod val="20000"/>
                  <a:lumOff val="80000"/>
                </a:schemeClr>
              </a:gs>
              <a:gs pos="100000">
                <a:schemeClr val="accent2">
                  <a:lumMod val="40000"/>
                  <a:lumOff val="60000"/>
                </a:schemeClr>
              </a:gs>
              <a:gs pos="89000">
                <a:schemeClr val="accent1">
                  <a:lumMod val="75000"/>
                </a:schemeClr>
              </a:gs>
              <a:gs pos="16000">
                <a:schemeClr val="accent1">
                  <a:lumMod val="40000"/>
                  <a:lumOff val="6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18" name="Rounded Rectangle 17"/>
          <p:cNvSpPr/>
          <p:nvPr/>
        </p:nvSpPr>
        <p:spPr>
          <a:xfrm>
            <a:off x="587022" y="6601522"/>
            <a:ext cx="11604978" cy="255363"/>
          </a:xfrm>
          <a:prstGeom prst="roundRect">
            <a:avLst/>
          </a:prstGeom>
          <a:gradFill>
            <a:gsLst>
              <a:gs pos="0">
                <a:srgbClr val="00B0F0"/>
              </a:gs>
              <a:gs pos="49000">
                <a:srgbClr val="002060"/>
              </a:gs>
              <a:gs pos="100000">
                <a:srgbClr val="00B0F0"/>
              </a:gs>
            </a:gsLst>
            <a:path path="rect">
              <a:fillToRect l="100000" t="10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AU" sz="1400" i="1" dirty="0">
              <a:solidFill>
                <a:srgbClr val="002060"/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0" y="6400800"/>
            <a:ext cx="587022" cy="457200"/>
          </a:xfrm>
          <a:prstGeom prst="rect">
            <a:avLst/>
          </a:prstGeom>
          <a:solidFill>
            <a:srgbClr val="FF0000"/>
          </a:solidFill>
          <a:scene3d>
            <a:camera prst="orthographicFront"/>
            <a:lightRig rig="soft" dir="t"/>
          </a:scene3d>
          <a:sp3d prstMaterial="metal">
            <a:bevelT w="171450" h="266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b="1" dirty="0" smtClean="0"/>
              <a:t>8</a:t>
            </a:r>
            <a:endParaRPr lang="en-AU" b="1" dirty="0"/>
          </a:p>
        </p:txBody>
      </p:sp>
      <p:pic>
        <p:nvPicPr>
          <p:cNvPr id="11" name="Picture 10">
            <a:extLst>
              <a:ext uri="{FF2B5EF4-FFF2-40B4-BE49-F238E27FC236}">
                <a16:creationId xmlns="" xmlns:a16="http://schemas.microsoft.com/office/drawing/2014/main" id="{B30D0733-E436-044F-8932-B87B47A3BB3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2936" y="0"/>
            <a:ext cx="1799063" cy="760747"/>
          </a:xfrm>
          <a:prstGeom prst="rect">
            <a:avLst/>
          </a:prstGeom>
          <a:solidFill>
            <a:schemeClr val="bg1"/>
          </a:solidFill>
          <a:effectLst>
            <a:softEdge rad="31750"/>
          </a:effectLst>
          <a:scene3d>
            <a:camera prst="orthographicFront"/>
            <a:lightRig rig="threePt" dir="t"/>
          </a:scene3d>
          <a:sp3d>
            <a:bevelT w="190500" h="209550"/>
            <a:bevelB/>
          </a:sp3d>
        </p:spPr>
      </p:pic>
      <p:sp>
        <p:nvSpPr>
          <p:cNvPr id="13" name="Right Arrow 12"/>
          <p:cNvSpPr/>
          <p:nvPr/>
        </p:nvSpPr>
        <p:spPr>
          <a:xfrm>
            <a:off x="298744" y="2362693"/>
            <a:ext cx="2552731" cy="1273996"/>
          </a:xfrm>
          <a:prstGeom prst="rightArrow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 smtClean="0"/>
              <a:t>There are 49 processes in PMBOK</a:t>
            </a:r>
            <a:endParaRPr lang="en-AU" dirty="0"/>
          </a:p>
        </p:txBody>
      </p:sp>
      <p:sp>
        <p:nvSpPr>
          <p:cNvPr id="15" name="Up Arrow Callout 14"/>
          <p:cNvSpPr/>
          <p:nvPr/>
        </p:nvSpPr>
        <p:spPr>
          <a:xfrm>
            <a:off x="2859928" y="4248048"/>
            <a:ext cx="3045890" cy="2307286"/>
          </a:xfrm>
          <a:prstGeom prst="upArrowCallou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 smtClean="0"/>
              <a:t>Each process belongs to one of the process groups:</a:t>
            </a:r>
          </a:p>
          <a:p>
            <a:pPr algn="ctr"/>
            <a:r>
              <a:rPr lang="en-AU" dirty="0" smtClean="0"/>
              <a:t>Initiation, planning, execution, monitoring &amp; control and closing</a:t>
            </a:r>
            <a:endParaRPr lang="en-AU" dirty="0"/>
          </a:p>
        </p:txBody>
      </p:sp>
      <p:sp>
        <p:nvSpPr>
          <p:cNvPr id="16" name="Left Arrow Callout 15"/>
          <p:cNvSpPr/>
          <p:nvPr/>
        </p:nvSpPr>
        <p:spPr>
          <a:xfrm>
            <a:off x="8029277" y="2175808"/>
            <a:ext cx="3493213" cy="3951661"/>
          </a:xfrm>
          <a:prstGeom prst="leftArrowCallou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 smtClean="0"/>
              <a:t>Each process belongs to one of the knowledge areas:</a:t>
            </a:r>
          </a:p>
          <a:p>
            <a:pPr algn="ctr"/>
            <a:r>
              <a:rPr lang="en-AU" dirty="0" smtClean="0"/>
              <a:t>Integration</a:t>
            </a:r>
          </a:p>
          <a:p>
            <a:pPr algn="ctr"/>
            <a:r>
              <a:rPr lang="en-AU" dirty="0" smtClean="0"/>
              <a:t>Scope</a:t>
            </a:r>
          </a:p>
          <a:p>
            <a:pPr algn="ctr"/>
            <a:r>
              <a:rPr lang="en-AU" dirty="0" smtClean="0"/>
              <a:t>Schedule</a:t>
            </a:r>
          </a:p>
          <a:p>
            <a:pPr algn="ctr"/>
            <a:r>
              <a:rPr lang="en-AU" dirty="0" smtClean="0"/>
              <a:t> cost</a:t>
            </a:r>
          </a:p>
          <a:p>
            <a:pPr algn="ctr"/>
            <a:r>
              <a:rPr lang="en-AU" dirty="0" smtClean="0"/>
              <a:t>Quality</a:t>
            </a:r>
          </a:p>
          <a:p>
            <a:pPr algn="ctr"/>
            <a:r>
              <a:rPr lang="en-AU" dirty="0" smtClean="0"/>
              <a:t>Risk</a:t>
            </a:r>
          </a:p>
          <a:p>
            <a:pPr algn="ctr"/>
            <a:r>
              <a:rPr lang="en-AU" dirty="0" smtClean="0"/>
              <a:t>Communication</a:t>
            </a:r>
          </a:p>
          <a:p>
            <a:pPr algn="ctr"/>
            <a:r>
              <a:rPr lang="en-AU" dirty="0" smtClean="0"/>
              <a:t>Procurement</a:t>
            </a:r>
          </a:p>
          <a:p>
            <a:pPr algn="ctr"/>
            <a:r>
              <a:rPr lang="en-AU" dirty="0" smtClean="0"/>
              <a:t>Resources</a:t>
            </a:r>
          </a:p>
          <a:p>
            <a:pPr algn="ctr"/>
            <a:r>
              <a:rPr lang="en-AU" dirty="0" smtClean="0"/>
              <a:t>Stakeholders</a:t>
            </a:r>
            <a:endParaRPr lang="en-AU" dirty="0"/>
          </a:p>
        </p:txBody>
      </p:sp>
      <p:sp>
        <p:nvSpPr>
          <p:cNvPr id="22" name="TextBox 21"/>
          <p:cNvSpPr txBox="1"/>
          <p:nvPr/>
        </p:nvSpPr>
        <p:spPr>
          <a:xfrm>
            <a:off x="4231159" y="1571929"/>
            <a:ext cx="34633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dirty="0" smtClean="0"/>
              <a:t>Project management process</a:t>
            </a:r>
            <a:endParaRPr lang="en-AU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00500" y="1924904"/>
            <a:ext cx="5236503" cy="1873760"/>
          </a:xfrm>
          <a:prstGeom prst="rect">
            <a:avLst/>
          </a:prstGeom>
        </p:spPr>
      </p:pic>
      <p:sp>
        <p:nvSpPr>
          <p:cNvPr id="23" name="Rounded Rectangle 22"/>
          <p:cNvSpPr/>
          <p:nvPr/>
        </p:nvSpPr>
        <p:spPr>
          <a:xfrm>
            <a:off x="587022" y="6601521"/>
            <a:ext cx="11604978" cy="255363"/>
          </a:xfrm>
          <a:prstGeom prst="roundRect">
            <a:avLst/>
          </a:prstGeom>
          <a:gradFill>
            <a:gsLst>
              <a:gs pos="0">
                <a:srgbClr val="00B0F0"/>
              </a:gs>
              <a:gs pos="49000">
                <a:srgbClr val="002060"/>
              </a:gs>
              <a:gs pos="100000">
                <a:srgbClr val="00B0F0"/>
              </a:gs>
            </a:gsLst>
            <a:path path="rect">
              <a:fillToRect l="100000" t="10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/>
          </a:bodyPr>
          <a:lstStyle/>
          <a:p>
            <a:r>
              <a:rPr lang="en-AU" b="1" i="1" dirty="0" smtClean="0">
                <a:solidFill>
                  <a:srgbClr val="C00000"/>
                </a:solidFill>
              </a:rPr>
              <a:t>              </a:t>
            </a:r>
            <a:r>
              <a:rPr lang="en-AU" b="1" i="1" dirty="0" smtClean="0">
                <a:solidFill>
                  <a:srgbClr val="FFFF00"/>
                </a:solidFill>
              </a:rPr>
              <a:t>July 2019                                                                                                                       </a:t>
            </a:r>
            <a:r>
              <a:rPr lang="en-AU" b="1" i="1" dirty="0" smtClean="0">
                <a:solidFill>
                  <a:srgbClr val="FFC000"/>
                </a:solidFill>
              </a:rPr>
              <a:t>By :Reza Rudd, PMP</a:t>
            </a:r>
            <a:endParaRPr lang="en-AU" b="1" i="1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7478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ounded Rectangle 16"/>
          <p:cNvSpPr/>
          <p:nvPr/>
        </p:nvSpPr>
        <p:spPr bwMode="auto">
          <a:xfrm>
            <a:off x="208344" y="1068634"/>
            <a:ext cx="8382379" cy="4082100"/>
          </a:xfrm>
          <a:prstGeom prst="roundRect">
            <a:avLst/>
          </a:prstGeom>
          <a:solidFill>
            <a:srgbClr val="00B0F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AU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930449" y="4667131"/>
            <a:ext cx="1434093" cy="461665"/>
          </a:xfrm>
          <a:prstGeom prst="rect">
            <a:avLst/>
          </a:prstGeom>
          <a:solidFill>
            <a:srgbClr val="FFC000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en-AU" sz="2400" i="1" dirty="0" smtClean="0"/>
              <a:t>Initiation</a:t>
            </a:r>
            <a:endParaRPr lang="en-AU" sz="2400" i="1" dirty="0"/>
          </a:p>
        </p:txBody>
      </p:sp>
      <p:sp>
        <p:nvSpPr>
          <p:cNvPr id="21" name="TextBox 20"/>
          <p:cNvSpPr txBox="1"/>
          <p:nvPr/>
        </p:nvSpPr>
        <p:spPr>
          <a:xfrm>
            <a:off x="5260093" y="4677810"/>
            <a:ext cx="2620591" cy="461665"/>
          </a:xfrm>
          <a:prstGeom prst="rect">
            <a:avLst/>
          </a:prstGeom>
          <a:solidFill>
            <a:srgbClr val="92D050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en-AU" sz="2400" i="1" dirty="0" smtClean="0"/>
              <a:t>Integration</a:t>
            </a:r>
            <a:endParaRPr lang="en-AU" sz="2400" i="1" dirty="0"/>
          </a:p>
        </p:txBody>
      </p:sp>
      <p:sp>
        <p:nvSpPr>
          <p:cNvPr id="10" name="Rectangle 9"/>
          <p:cNvSpPr/>
          <p:nvPr/>
        </p:nvSpPr>
        <p:spPr>
          <a:xfrm>
            <a:off x="0" y="0"/>
            <a:ext cx="12192000" cy="724828"/>
          </a:xfrm>
          <a:prstGeom prst="rect">
            <a:avLst/>
          </a:prstGeom>
          <a:gradFill flip="none" rotWithShape="1">
            <a:gsLst>
              <a:gs pos="2000">
                <a:srgbClr val="00B0F0"/>
              </a:gs>
              <a:gs pos="9000">
                <a:schemeClr val="accent1">
                  <a:lumMod val="75000"/>
                </a:schemeClr>
              </a:gs>
              <a:gs pos="71000">
                <a:schemeClr val="accent1">
                  <a:lumMod val="50000"/>
                </a:schemeClr>
              </a:gs>
              <a:gs pos="49000">
                <a:schemeClr val="accent1">
                  <a:lumMod val="75000"/>
                </a:schemeClr>
              </a:gs>
              <a:gs pos="18000">
                <a:schemeClr val="accent1">
                  <a:lumMod val="75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27000" h="1206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AU" sz="4000" b="1" i="1" dirty="0" smtClean="0">
                <a:solidFill>
                  <a:schemeClr val="bg1"/>
                </a:solidFill>
                <a:latin typeface="Bookman Old Style" panose="02050604050505020204" pitchFamily="18" charset="0"/>
                <a:cs typeface="Arial" panose="020B0604020202020204" pitchFamily="34" charset="0"/>
              </a:rPr>
              <a:t>Structure </a:t>
            </a:r>
            <a:r>
              <a:rPr lang="en-AU" sz="4000" b="1" i="1" dirty="0" smtClean="0">
                <a:solidFill>
                  <a:schemeClr val="bg1"/>
                </a:solidFill>
                <a:latin typeface="Bookman Old Style" panose="02050604050505020204" pitchFamily="18" charset="0"/>
                <a:cs typeface="Arial" panose="020B0604020202020204" pitchFamily="34" charset="0"/>
              </a:rPr>
              <a:t>of </a:t>
            </a:r>
            <a:r>
              <a:rPr lang="en-AU" sz="4000" b="1" i="1" dirty="0" smtClean="0">
                <a:solidFill>
                  <a:schemeClr val="bg1"/>
                </a:solidFill>
                <a:latin typeface="Bookman Old Style" panose="02050604050505020204" pitchFamily="18" charset="0"/>
                <a:cs typeface="Arial" panose="020B0604020202020204" pitchFamily="34" charset="0"/>
              </a:rPr>
              <a:t>a typical PM process</a:t>
            </a:r>
            <a:endParaRPr lang="en-AU" sz="4000" b="1" i="1" dirty="0">
              <a:solidFill>
                <a:schemeClr val="bg1"/>
              </a:solidFill>
              <a:latin typeface="Bookman Old Style" panose="02050604050505020204" pitchFamily="18" charset="0"/>
              <a:cs typeface="Arial" panose="020B0604020202020204" pitchFamily="34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0" y="724828"/>
            <a:ext cx="12192000" cy="45719"/>
          </a:xfrm>
          <a:prstGeom prst="rect">
            <a:avLst/>
          </a:prstGeom>
          <a:gradFill flip="none" rotWithShape="1">
            <a:gsLst>
              <a:gs pos="0">
                <a:schemeClr val="accent4">
                  <a:lumMod val="20000"/>
                  <a:lumOff val="80000"/>
                </a:schemeClr>
              </a:gs>
              <a:gs pos="100000">
                <a:schemeClr val="accent2">
                  <a:lumMod val="40000"/>
                  <a:lumOff val="60000"/>
                </a:schemeClr>
              </a:gs>
              <a:gs pos="89000">
                <a:schemeClr val="accent1">
                  <a:lumMod val="75000"/>
                </a:schemeClr>
              </a:gs>
              <a:gs pos="16000">
                <a:schemeClr val="accent1">
                  <a:lumMod val="40000"/>
                  <a:lumOff val="6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18" name="Rounded Rectangle 17"/>
          <p:cNvSpPr/>
          <p:nvPr/>
        </p:nvSpPr>
        <p:spPr>
          <a:xfrm>
            <a:off x="587022" y="6601522"/>
            <a:ext cx="11604978" cy="255363"/>
          </a:xfrm>
          <a:prstGeom prst="roundRect">
            <a:avLst/>
          </a:prstGeom>
          <a:gradFill>
            <a:gsLst>
              <a:gs pos="0">
                <a:srgbClr val="00B0F0"/>
              </a:gs>
              <a:gs pos="49000">
                <a:srgbClr val="002060"/>
              </a:gs>
              <a:gs pos="100000">
                <a:srgbClr val="00B0F0"/>
              </a:gs>
            </a:gsLst>
            <a:path path="rect">
              <a:fillToRect l="100000" t="10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AU" sz="1400" i="1" dirty="0">
              <a:solidFill>
                <a:srgbClr val="002060"/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0" y="6400800"/>
            <a:ext cx="587022" cy="457200"/>
          </a:xfrm>
          <a:prstGeom prst="rect">
            <a:avLst/>
          </a:prstGeom>
          <a:solidFill>
            <a:srgbClr val="FF0000"/>
          </a:solidFill>
          <a:scene3d>
            <a:camera prst="orthographicFront"/>
            <a:lightRig rig="soft" dir="t"/>
          </a:scene3d>
          <a:sp3d prstMaterial="metal">
            <a:bevelT w="171450" h="266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b="1" dirty="0" smtClean="0"/>
              <a:t>9</a:t>
            </a:r>
            <a:endParaRPr lang="en-AU" b="1" dirty="0"/>
          </a:p>
        </p:txBody>
      </p:sp>
      <p:pic>
        <p:nvPicPr>
          <p:cNvPr id="11" name="Picture 10">
            <a:extLst>
              <a:ext uri="{FF2B5EF4-FFF2-40B4-BE49-F238E27FC236}">
                <a16:creationId xmlns="" xmlns:a16="http://schemas.microsoft.com/office/drawing/2014/main" id="{B30D0733-E436-044F-8932-B87B47A3BB3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2936" y="0"/>
            <a:ext cx="1799063" cy="760747"/>
          </a:xfrm>
          <a:prstGeom prst="rect">
            <a:avLst/>
          </a:prstGeom>
          <a:solidFill>
            <a:schemeClr val="bg1"/>
          </a:solidFill>
          <a:effectLst>
            <a:softEdge rad="31750"/>
          </a:effectLst>
          <a:scene3d>
            <a:camera prst="orthographicFront"/>
            <a:lightRig rig="threePt" dir="t"/>
          </a:scene3d>
          <a:sp3d>
            <a:bevelT w="190500" h="209550"/>
            <a:bevelB/>
          </a:sp3d>
        </p:spPr>
      </p:pic>
      <p:sp>
        <p:nvSpPr>
          <p:cNvPr id="15" name="Up Arrow Callout 14"/>
          <p:cNvSpPr/>
          <p:nvPr/>
        </p:nvSpPr>
        <p:spPr>
          <a:xfrm>
            <a:off x="1063835" y="5290099"/>
            <a:ext cx="3045890" cy="1265704"/>
          </a:xfrm>
          <a:prstGeom prst="upArrowCallou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1200" dirty="0" smtClean="0"/>
              <a:t>Each process belongs to one of the process groups:</a:t>
            </a:r>
          </a:p>
          <a:p>
            <a:pPr algn="ctr"/>
            <a:r>
              <a:rPr lang="en-AU" sz="1200" dirty="0" smtClean="0"/>
              <a:t>Initiation, planning, execution, monitoring &amp; control and closing</a:t>
            </a:r>
            <a:endParaRPr lang="en-AU" sz="1200" dirty="0"/>
          </a:p>
        </p:txBody>
      </p:sp>
      <p:sp>
        <p:nvSpPr>
          <p:cNvPr id="16" name="Left Arrow Callout 15"/>
          <p:cNvSpPr/>
          <p:nvPr/>
        </p:nvSpPr>
        <p:spPr>
          <a:xfrm>
            <a:off x="7900826" y="3700993"/>
            <a:ext cx="2492110" cy="2469869"/>
          </a:xfrm>
          <a:prstGeom prst="leftArrowCallou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1200" dirty="0" smtClean="0"/>
              <a:t>Each process belongs to one of the knowledge areas:</a:t>
            </a:r>
          </a:p>
          <a:p>
            <a:pPr algn="ctr"/>
            <a:r>
              <a:rPr lang="en-AU" sz="1200" dirty="0" smtClean="0"/>
              <a:t>Integration</a:t>
            </a:r>
          </a:p>
          <a:p>
            <a:pPr algn="ctr"/>
            <a:r>
              <a:rPr lang="en-AU" sz="1200" dirty="0" smtClean="0"/>
              <a:t>Scope</a:t>
            </a:r>
          </a:p>
          <a:p>
            <a:pPr algn="ctr"/>
            <a:r>
              <a:rPr lang="en-AU" sz="1200" dirty="0" smtClean="0"/>
              <a:t>Schedule</a:t>
            </a:r>
          </a:p>
          <a:p>
            <a:pPr algn="ctr"/>
            <a:r>
              <a:rPr lang="en-AU" sz="1200" dirty="0" smtClean="0"/>
              <a:t> cost</a:t>
            </a:r>
          </a:p>
          <a:p>
            <a:pPr algn="ctr"/>
            <a:r>
              <a:rPr lang="en-AU" sz="1200" dirty="0" smtClean="0"/>
              <a:t>Quality</a:t>
            </a:r>
          </a:p>
          <a:p>
            <a:pPr algn="ctr"/>
            <a:r>
              <a:rPr lang="en-AU" sz="1200" dirty="0" smtClean="0"/>
              <a:t>Risk</a:t>
            </a:r>
          </a:p>
          <a:p>
            <a:pPr algn="ctr"/>
            <a:r>
              <a:rPr lang="en-AU" sz="1200" dirty="0" smtClean="0"/>
              <a:t>Communication</a:t>
            </a:r>
          </a:p>
          <a:p>
            <a:pPr algn="ctr"/>
            <a:r>
              <a:rPr lang="en-AU" sz="1200" dirty="0" smtClean="0"/>
              <a:t>Procurement</a:t>
            </a:r>
          </a:p>
          <a:p>
            <a:pPr algn="ctr"/>
            <a:r>
              <a:rPr lang="en-AU" sz="1200" dirty="0" smtClean="0"/>
              <a:t>Resources</a:t>
            </a:r>
          </a:p>
          <a:p>
            <a:pPr algn="ctr"/>
            <a:r>
              <a:rPr lang="en-AU" sz="1200" dirty="0" smtClean="0"/>
              <a:t>Stakeholders</a:t>
            </a:r>
            <a:endParaRPr lang="en-AU" sz="1200" dirty="0"/>
          </a:p>
        </p:txBody>
      </p:sp>
      <p:sp>
        <p:nvSpPr>
          <p:cNvPr id="22" name="TextBox 21"/>
          <p:cNvSpPr txBox="1"/>
          <p:nvPr/>
        </p:nvSpPr>
        <p:spPr>
          <a:xfrm>
            <a:off x="1770928" y="1156116"/>
            <a:ext cx="46185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i="1" dirty="0" smtClean="0"/>
              <a:t>4.1- Develop project charter</a:t>
            </a:r>
            <a:endParaRPr lang="en-AU" sz="2800" b="1" i="1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2988" y="1964595"/>
            <a:ext cx="8127736" cy="2673226"/>
          </a:xfrm>
          <a:prstGeom prst="rect">
            <a:avLst/>
          </a:prstGeom>
        </p:spPr>
      </p:pic>
      <p:sp>
        <p:nvSpPr>
          <p:cNvPr id="23" name="Rounded Rectangle 22"/>
          <p:cNvSpPr/>
          <p:nvPr/>
        </p:nvSpPr>
        <p:spPr>
          <a:xfrm>
            <a:off x="587022" y="6602637"/>
            <a:ext cx="11604978" cy="255363"/>
          </a:xfrm>
          <a:prstGeom prst="roundRect">
            <a:avLst/>
          </a:prstGeom>
          <a:gradFill>
            <a:gsLst>
              <a:gs pos="0">
                <a:srgbClr val="00B0F0"/>
              </a:gs>
              <a:gs pos="49000">
                <a:srgbClr val="002060"/>
              </a:gs>
              <a:gs pos="100000">
                <a:srgbClr val="00B0F0"/>
              </a:gs>
            </a:gsLst>
            <a:path path="rect">
              <a:fillToRect l="100000" t="10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/>
          </a:bodyPr>
          <a:lstStyle/>
          <a:p>
            <a:r>
              <a:rPr lang="en-AU" b="1" i="1" dirty="0" smtClean="0">
                <a:solidFill>
                  <a:srgbClr val="C00000"/>
                </a:solidFill>
              </a:rPr>
              <a:t>              </a:t>
            </a:r>
            <a:r>
              <a:rPr lang="en-AU" b="1" i="1" dirty="0" smtClean="0">
                <a:solidFill>
                  <a:srgbClr val="FFFF00"/>
                </a:solidFill>
              </a:rPr>
              <a:t>July 2019                                                                                                                       </a:t>
            </a:r>
            <a:r>
              <a:rPr lang="en-AU" b="1" i="1" dirty="0" smtClean="0">
                <a:solidFill>
                  <a:srgbClr val="FFC000"/>
                </a:solidFill>
              </a:rPr>
              <a:t>By :Reza Rudd, PMP</a:t>
            </a:r>
            <a:endParaRPr lang="en-AU" b="1" i="1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2070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Rectangle 78"/>
          <p:cNvSpPr/>
          <p:nvPr/>
        </p:nvSpPr>
        <p:spPr>
          <a:xfrm>
            <a:off x="49763" y="5063698"/>
            <a:ext cx="9505071" cy="113800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78" name="Rectangle 77"/>
          <p:cNvSpPr/>
          <p:nvPr/>
        </p:nvSpPr>
        <p:spPr>
          <a:xfrm>
            <a:off x="9554834" y="1251947"/>
            <a:ext cx="2637166" cy="3787591"/>
          </a:xfrm>
          <a:prstGeom prst="rect">
            <a:avLst/>
          </a:prstGeom>
          <a:solidFill>
            <a:srgbClr val="FFEBE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14" name="Rectangle 13"/>
          <p:cNvSpPr/>
          <p:nvPr/>
        </p:nvSpPr>
        <p:spPr>
          <a:xfrm>
            <a:off x="49763" y="1251948"/>
            <a:ext cx="9505071" cy="3787591"/>
          </a:xfrm>
          <a:prstGeom prst="rect">
            <a:avLst/>
          </a:prstGeom>
          <a:solidFill>
            <a:srgbClr val="DAEFC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10" name="Rounded Rectangle 9"/>
          <p:cNvSpPr/>
          <p:nvPr/>
        </p:nvSpPr>
        <p:spPr>
          <a:xfrm>
            <a:off x="9543" y="1251948"/>
            <a:ext cx="2480345" cy="1077177"/>
          </a:xfrm>
          <a:prstGeom prst="roundRect">
            <a:avLst/>
          </a:prstGeom>
          <a:solidFill>
            <a:srgbClr val="FFFF00"/>
          </a:solidFill>
          <a:ln>
            <a:solidFill>
              <a:srgbClr val="92D050">
                <a:alpha val="22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12191999" cy="724828"/>
          </a:xfrm>
          <a:prstGeom prst="rect">
            <a:avLst/>
          </a:prstGeom>
          <a:gradFill flip="none" rotWithShape="1">
            <a:gsLst>
              <a:gs pos="11000">
                <a:srgbClr val="FFFF00"/>
              </a:gs>
              <a:gs pos="19000">
                <a:srgbClr val="00B0F0"/>
              </a:gs>
              <a:gs pos="53000">
                <a:schemeClr val="accent1">
                  <a:lumMod val="75000"/>
                </a:schemeClr>
              </a:gs>
              <a:gs pos="100000">
                <a:srgbClr val="00206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27000" h="133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AU" sz="3600" b="1" i="1" dirty="0">
              <a:solidFill>
                <a:schemeClr val="bg1"/>
              </a:solidFill>
              <a:latin typeface="Bookman Old Style" panose="020506040505050202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724828"/>
            <a:ext cx="12192000" cy="45719"/>
          </a:xfrm>
          <a:prstGeom prst="rect">
            <a:avLst/>
          </a:prstGeom>
          <a:gradFill flip="none" rotWithShape="1">
            <a:gsLst>
              <a:gs pos="0">
                <a:schemeClr val="accent4">
                  <a:lumMod val="20000"/>
                  <a:lumOff val="80000"/>
                </a:schemeClr>
              </a:gs>
              <a:gs pos="100000">
                <a:schemeClr val="accent2">
                  <a:lumMod val="40000"/>
                  <a:lumOff val="60000"/>
                </a:schemeClr>
              </a:gs>
              <a:gs pos="89000">
                <a:schemeClr val="accent1">
                  <a:lumMod val="75000"/>
                </a:schemeClr>
              </a:gs>
              <a:gs pos="16000">
                <a:schemeClr val="accent1">
                  <a:lumMod val="40000"/>
                  <a:lumOff val="6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15" name="Flowchart: Delay 14"/>
          <p:cNvSpPr/>
          <p:nvPr/>
        </p:nvSpPr>
        <p:spPr>
          <a:xfrm rot="16200000">
            <a:off x="11034133" y="-366133"/>
            <a:ext cx="724829" cy="1457093"/>
          </a:xfrm>
          <a:prstGeom prst="flowChartDelay">
            <a:avLst/>
          </a:prstGeom>
          <a:gradFill flip="none" rotWithShape="1">
            <a:gsLst>
              <a:gs pos="0">
                <a:schemeClr val="bg1"/>
              </a:gs>
              <a:gs pos="34000">
                <a:srgbClr val="C00000"/>
              </a:gs>
              <a:gs pos="76000">
                <a:srgbClr val="FF0000"/>
              </a:gs>
              <a:gs pos="92000">
                <a:schemeClr val="bg1"/>
              </a:gs>
            </a:gsLst>
            <a:path path="circle">
              <a:fillToRect r="100000" b="100000"/>
            </a:path>
            <a:tileRect l="-100000" t="-100000"/>
          </a:gra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 w="165100" h="152400"/>
          </a:sp3d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vert="vert" rtlCol="0" anchor="ctr"/>
          <a:lstStyle/>
          <a:p>
            <a:pPr algn="ctr"/>
            <a:r>
              <a:rPr lang="en-AU" b="1" dirty="0" smtClean="0">
                <a:latin typeface="ParkAvenue BT" panose="03020602050506080705" pitchFamily="66" charset="0"/>
                <a:cs typeface="Times New Roman" panose="02020603050405020304" pitchFamily="18" charset="0"/>
              </a:rPr>
              <a:t>Project</a:t>
            </a:r>
            <a:r>
              <a:rPr lang="en-AU" b="1" dirty="0" smtClean="0">
                <a:latin typeface="ParkAvenue BT" panose="03020602050506080705" pitchFamily="66" charset="0"/>
              </a:rPr>
              <a:t> </a:t>
            </a:r>
            <a:r>
              <a:rPr lang="en-AU" b="1" dirty="0" smtClean="0">
                <a:latin typeface="ParkAvenue BT" panose="03020602050506080705" pitchFamily="66" charset="0"/>
                <a:cs typeface="Times New Roman" panose="02020603050405020304" pitchFamily="18" charset="0"/>
              </a:rPr>
              <a:t>management</a:t>
            </a:r>
            <a:endParaRPr lang="en-AU" b="1" dirty="0">
              <a:latin typeface="ParkAvenue BT" panose="03020602050506080705" pitchFamily="66" charset="0"/>
              <a:cs typeface="Times New Roman" panose="02020603050405020304" pitchFamily="18" charset="0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587022" y="6601522"/>
            <a:ext cx="10080978" cy="256478"/>
          </a:xfrm>
          <a:prstGeom prst="roundRect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49000">
                <a:schemeClr val="accent1">
                  <a:lumMod val="60000"/>
                  <a:lumOff val="4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AU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Project management. Curtin </a:t>
            </a:r>
            <a:r>
              <a:rPr lang="en-AU" i="1" dirty="0">
                <a:solidFill>
                  <a:srgbClr val="002060"/>
                </a:solidFill>
                <a:latin typeface="Bookman Old Style" panose="02050604050505020204" pitchFamily="18" charset="0"/>
              </a:rPr>
              <a:t>University</a:t>
            </a:r>
            <a:r>
              <a:rPr lang="en-AU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 2019</a:t>
            </a:r>
            <a:endParaRPr lang="en-AU" sz="1400" i="1" dirty="0">
              <a:solidFill>
                <a:srgbClr val="002060"/>
              </a:solidFill>
            </a:endParaRP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0" y="6605936"/>
            <a:ext cx="1524000" cy="252064"/>
          </a:xfrm>
          <a:prstGeom prst="rect">
            <a:avLst/>
          </a:prstGeom>
          <a:scene3d>
            <a:camera prst="orthographicFront"/>
            <a:lightRig rig="threePt" dir="t">
              <a:rot lat="0" lon="0" rev="0"/>
            </a:lightRig>
          </a:scene3d>
          <a:sp3d prstMaterial="plastic">
            <a:bevelT/>
          </a:sp3d>
        </p:spPr>
      </p:pic>
      <p:sp>
        <p:nvSpPr>
          <p:cNvPr id="18" name="Rectangle 17"/>
          <p:cNvSpPr/>
          <p:nvPr/>
        </p:nvSpPr>
        <p:spPr>
          <a:xfrm>
            <a:off x="0" y="6400800"/>
            <a:ext cx="587022" cy="457200"/>
          </a:xfrm>
          <a:prstGeom prst="rect">
            <a:avLst/>
          </a:prstGeom>
          <a:solidFill>
            <a:srgbClr val="FF0000"/>
          </a:solidFill>
          <a:scene3d>
            <a:camera prst="orthographicFront"/>
            <a:lightRig rig="soft" dir="t"/>
          </a:scene3d>
          <a:sp3d prstMaterial="metal">
            <a:bevelT w="171450" h="266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b="1" dirty="0" smtClean="0"/>
              <a:t>10</a:t>
            </a:r>
            <a:endParaRPr lang="en-AU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33815" y="78059"/>
            <a:ext cx="105599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i="1" dirty="0" smtClean="0">
                <a:solidFill>
                  <a:schemeClr val="bg1"/>
                </a:solidFill>
                <a:latin typeface="Bookman Old Style" panose="02050604050505020204" pitchFamily="18" charset="0"/>
              </a:rPr>
              <a:t>All 49 Processes in 5 groups and 10 knowledge areas</a:t>
            </a:r>
            <a:endParaRPr lang="en-AU" sz="2800" b="1" i="1" dirty="0">
              <a:solidFill>
                <a:schemeClr val="bg1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587022" y="2268353"/>
            <a:ext cx="10515600" cy="1325563"/>
          </a:xfrm>
        </p:spPr>
        <p:txBody>
          <a:bodyPr/>
          <a:lstStyle/>
          <a:p>
            <a:r>
              <a:rPr lang="fa-IR" dirty="0" smtClean="0"/>
              <a:t>  </a:t>
            </a:r>
            <a:endParaRPr lang="en-AU" dirty="0"/>
          </a:p>
        </p:txBody>
      </p:sp>
      <p:sp>
        <p:nvSpPr>
          <p:cNvPr id="12" name="TextBox 11"/>
          <p:cNvSpPr txBox="1"/>
          <p:nvPr/>
        </p:nvSpPr>
        <p:spPr>
          <a:xfrm>
            <a:off x="127591" y="770547"/>
            <a:ext cx="104818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b="1" i="1" dirty="0" smtClean="0">
                <a:latin typeface="Bookman Old Style" panose="02050604050505020204" pitchFamily="18" charset="0"/>
              </a:rPr>
              <a:t>Different colours are used to show the process affiliation to knowledge areas</a:t>
            </a:r>
            <a:r>
              <a:rPr lang="en-AU" b="1" i="1" dirty="0" smtClean="0">
                <a:solidFill>
                  <a:schemeClr val="bg1"/>
                </a:solidFill>
                <a:latin typeface="Bookman Old Style" panose="02050604050505020204" pitchFamily="18" charset="0"/>
              </a:rPr>
              <a:t>49 PM</a:t>
            </a:r>
            <a:endParaRPr lang="en-AU" b="1" i="1" dirty="0">
              <a:solidFill>
                <a:schemeClr val="bg1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20" name="Rounded Rectangle 19"/>
          <p:cNvSpPr/>
          <p:nvPr/>
        </p:nvSpPr>
        <p:spPr>
          <a:xfrm>
            <a:off x="10799042" y="2353163"/>
            <a:ext cx="1010093" cy="737231"/>
          </a:xfrm>
          <a:prstGeom prst="roundRect">
            <a:avLst/>
          </a:prstGeom>
          <a:solidFill>
            <a:srgbClr val="92D050"/>
          </a:solidFill>
          <a:scene3d>
            <a:camera prst="orthographicFront"/>
            <a:lightRig rig="threePt" dir="t"/>
          </a:scene3d>
          <a:sp3d>
            <a:bevelT w="1143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1000" dirty="0" smtClean="0">
                <a:solidFill>
                  <a:schemeClr val="tx1"/>
                </a:solidFill>
              </a:rPr>
              <a:t>4.3 Direct and Manage project work</a:t>
            </a:r>
            <a:endParaRPr lang="en-AU" sz="1000" dirty="0">
              <a:solidFill>
                <a:schemeClr val="tx1"/>
              </a:solidFill>
            </a:endParaRPr>
          </a:p>
        </p:txBody>
      </p:sp>
      <p:sp>
        <p:nvSpPr>
          <p:cNvPr id="21" name="Rounded Rectangle 20"/>
          <p:cNvSpPr/>
          <p:nvPr/>
        </p:nvSpPr>
        <p:spPr>
          <a:xfrm>
            <a:off x="11074128" y="3178933"/>
            <a:ext cx="1010093" cy="555637"/>
          </a:xfrm>
          <a:prstGeom prst="roundRect">
            <a:avLst/>
          </a:prstGeom>
          <a:solidFill>
            <a:srgbClr val="92D050"/>
          </a:solidFill>
          <a:scene3d>
            <a:camera prst="orthographicFront"/>
            <a:lightRig rig="threePt" dir="t"/>
          </a:scene3d>
          <a:sp3d>
            <a:bevelT w="1143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1200" dirty="0" smtClean="0">
                <a:solidFill>
                  <a:schemeClr val="tx1"/>
                </a:solidFill>
              </a:rPr>
              <a:t>4.4 Manage project knowledge</a:t>
            </a:r>
            <a:endParaRPr lang="en-AU" sz="1200" dirty="0">
              <a:solidFill>
                <a:schemeClr val="tx1"/>
              </a:solidFill>
            </a:endParaRPr>
          </a:p>
        </p:txBody>
      </p:sp>
      <p:sp>
        <p:nvSpPr>
          <p:cNvPr id="22" name="Rounded Rectangle 21"/>
          <p:cNvSpPr/>
          <p:nvPr/>
        </p:nvSpPr>
        <p:spPr>
          <a:xfrm>
            <a:off x="2653380" y="5159812"/>
            <a:ext cx="1119270" cy="555463"/>
          </a:xfrm>
          <a:prstGeom prst="roundRect">
            <a:avLst/>
          </a:prstGeom>
          <a:solidFill>
            <a:srgbClr val="92D050"/>
          </a:solidFill>
          <a:scene3d>
            <a:camera prst="orthographicFront"/>
            <a:lightRig rig="threePt" dir="t"/>
          </a:scene3d>
          <a:sp3d>
            <a:bevelT w="1143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1200" b="1" dirty="0" smtClean="0">
                <a:solidFill>
                  <a:schemeClr val="tx1"/>
                </a:solidFill>
              </a:rPr>
              <a:t>4.5 Monitor and control Project Work</a:t>
            </a:r>
            <a:endParaRPr lang="en-AU" sz="1200" b="1" dirty="0">
              <a:solidFill>
                <a:schemeClr val="tx1"/>
              </a:solidFill>
            </a:endParaRPr>
          </a:p>
        </p:txBody>
      </p:sp>
      <p:sp>
        <p:nvSpPr>
          <p:cNvPr id="23" name="Rounded Rectangle 22"/>
          <p:cNvSpPr/>
          <p:nvPr/>
        </p:nvSpPr>
        <p:spPr>
          <a:xfrm>
            <a:off x="8338498" y="5315038"/>
            <a:ext cx="1216336" cy="521587"/>
          </a:xfrm>
          <a:prstGeom prst="roundRect">
            <a:avLst/>
          </a:prstGeom>
          <a:solidFill>
            <a:srgbClr val="92D050"/>
          </a:solidFill>
          <a:scene3d>
            <a:camera prst="orthographicFront"/>
            <a:lightRig rig="threePt" dir="t"/>
          </a:scene3d>
          <a:sp3d>
            <a:bevelT w="1143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1200" b="1" dirty="0" smtClean="0">
                <a:solidFill>
                  <a:schemeClr val="tx1"/>
                </a:solidFill>
              </a:rPr>
              <a:t>4.6 Perform integrated change control</a:t>
            </a:r>
            <a:endParaRPr lang="en-AU" sz="1200" b="1" dirty="0">
              <a:solidFill>
                <a:schemeClr val="tx1"/>
              </a:solidFill>
            </a:endParaRPr>
          </a:p>
        </p:txBody>
      </p:sp>
      <p:sp>
        <p:nvSpPr>
          <p:cNvPr id="24" name="Rounded Rectangle 23"/>
          <p:cNvSpPr/>
          <p:nvPr/>
        </p:nvSpPr>
        <p:spPr>
          <a:xfrm>
            <a:off x="10842968" y="5181009"/>
            <a:ext cx="966168" cy="558873"/>
          </a:xfrm>
          <a:prstGeom prst="roundRect">
            <a:avLst/>
          </a:prstGeom>
          <a:solidFill>
            <a:srgbClr val="92D050"/>
          </a:solidFill>
          <a:scene3d>
            <a:camera prst="orthographicFront"/>
            <a:lightRig rig="threePt" dir="t"/>
          </a:scene3d>
          <a:sp3d>
            <a:bevelT w="1143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1200" b="1" dirty="0" smtClean="0">
                <a:solidFill>
                  <a:schemeClr val="tx1"/>
                </a:solidFill>
              </a:rPr>
              <a:t>4.7 Close Project or Phase</a:t>
            </a:r>
            <a:endParaRPr lang="en-AU" sz="1200" b="1" dirty="0">
              <a:solidFill>
                <a:schemeClr val="tx1"/>
              </a:solidFill>
            </a:endParaRPr>
          </a:p>
        </p:txBody>
      </p:sp>
      <p:sp>
        <p:nvSpPr>
          <p:cNvPr id="25" name="Rounded Rectangle 24"/>
          <p:cNvSpPr/>
          <p:nvPr/>
        </p:nvSpPr>
        <p:spPr>
          <a:xfrm>
            <a:off x="587023" y="6266922"/>
            <a:ext cx="982750" cy="325898"/>
          </a:xfrm>
          <a:prstGeom prst="roundRect">
            <a:avLst/>
          </a:prstGeom>
          <a:solidFill>
            <a:srgbClr val="92D050"/>
          </a:solidFill>
          <a:scene3d>
            <a:camera prst="orthographicFront"/>
            <a:lightRig rig="threePt" dir="t"/>
          </a:scene3d>
          <a:sp3d>
            <a:bevelT w="1143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1200" b="1" dirty="0" smtClean="0">
                <a:solidFill>
                  <a:schemeClr val="tx1"/>
                </a:solidFill>
              </a:rPr>
              <a:t>Integration</a:t>
            </a:r>
            <a:endParaRPr lang="en-AU" sz="1200" b="1" dirty="0">
              <a:solidFill>
                <a:schemeClr val="tx1"/>
              </a:solidFill>
            </a:endParaRPr>
          </a:p>
        </p:txBody>
      </p:sp>
      <p:sp>
        <p:nvSpPr>
          <p:cNvPr id="27" name="Rounded Rectangle 26"/>
          <p:cNvSpPr/>
          <p:nvPr/>
        </p:nvSpPr>
        <p:spPr>
          <a:xfrm>
            <a:off x="1597115" y="6266922"/>
            <a:ext cx="1002753" cy="334600"/>
          </a:xfrm>
          <a:prstGeom prst="roundRect">
            <a:avLst/>
          </a:prstGeom>
          <a:solidFill>
            <a:srgbClr val="C00000"/>
          </a:solidFill>
          <a:scene3d>
            <a:camera prst="orthographicFront"/>
            <a:lightRig rig="threePt" dir="t"/>
          </a:scene3d>
          <a:sp3d>
            <a:bevelT w="1143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1200" b="1" dirty="0" smtClean="0"/>
              <a:t>Scope</a:t>
            </a:r>
          </a:p>
          <a:p>
            <a:pPr algn="ctr"/>
            <a:r>
              <a:rPr lang="en-AU" sz="1050" b="1" dirty="0" smtClean="0"/>
              <a:t>Management</a:t>
            </a:r>
            <a:endParaRPr lang="en-AU" sz="1050" b="1" dirty="0"/>
          </a:p>
        </p:txBody>
      </p:sp>
      <p:sp>
        <p:nvSpPr>
          <p:cNvPr id="31" name="Rounded Rectangle 30"/>
          <p:cNvSpPr/>
          <p:nvPr/>
        </p:nvSpPr>
        <p:spPr>
          <a:xfrm>
            <a:off x="7130254" y="5240261"/>
            <a:ext cx="1029083" cy="361869"/>
          </a:xfrm>
          <a:prstGeom prst="roundRect">
            <a:avLst/>
          </a:prstGeom>
          <a:solidFill>
            <a:srgbClr val="C00000"/>
          </a:solidFill>
          <a:scene3d>
            <a:camera prst="orthographicFront"/>
            <a:lightRig rig="threePt" dir="t"/>
          </a:scene3d>
          <a:sp3d>
            <a:bevelT w="1143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1100" b="1" dirty="0" smtClean="0"/>
              <a:t>5.5 Validate scope</a:t>
            </a:r>
            <a:endParaRPr lang="en-AU" sz="1100" b="1" dirty="0"/>
          </a:p>
        </p:txBody>
      </p:sp>
      <p:sp>
        <p:nvSpPr>
          <p:cNvPr id="32" name="Rounded Rectangle 31"/>
          <p:cNvSpPr/>
          <p:nvPr/>
        </p:nvSpPr>
        <p:spPr>
          <a:xfrm>
            <a:off x="1444882" y="5190543"/>
            <a:ext cx="962843" cy="366870"/>
          </a:xfrm>
          <a:prstGeom prst="roundRect">
            <a:avLst/>
          </a:prstGeom>
          <a:solidFill>
            <a:srgbClr val="C00000"/>
          </a:solidFill>
          <a:scene3d>
            <a:camera prst="orthographicFront"/>
            <a:lightRig rig="threePt" dir="t"/>
          </a:scene3d>
          <a:sp3d>
            <a:bevelT w="1143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1100" b="1" dirty="0" smtClean="0"/>
              <a:t>5.6 Control scope</a:t>
            </a:r>
            <a:endParaRPr lang="en-AU" sz="1100" b="1" dirty="0"/>
          </a:p>
        </p:txBody>
      </p:sp>
      <p:sp>
        <p:nvSpPr>
          <p:cNvPr id="33" name="Rounded Rectangle 32"/>
          <p:cNvSpPr/>
          <p:nvPr/>
        </p:nvSpPr>
        <p:spPr>
          <a:xfrm>
            <a:off x="8086192" y="2453928"/>
            <a:ext cx="1044527" cy="544010"/>
          </a:xfrm>
          <a:prstGeom prst="roundRect">
            <a:avLst/>
          </a:prstGeom>
          <a:solidFill>
            <a:srgbClr val="0070C0"/>
          </a:solidFill>
          <a:scene3d>
            <a:camera prst="orthographicFront"/>
            <a:lightRig rig="threePt" dir="t"/>
          </a:scene3d>
          <a:sp3d>
            <a:bevelT w="1143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1100" b="1" dirty="0" smtClean="0"/>
              <a:t>6.1 Plan Schedule management</a:t>
            </a:r>
            <a:endParaRPr lang="en-AU" sz="1100" b="1" dirty="0"/>
          </a:p>
        </p:txBody>
      </p:sp>
      <p:sp>
        <p:nvSpPr>
          <p:cNvPr id="34" name="Rounded Rectangle 33"/>
          <p:cNvSpPr/>
          <p:nvPr/>
        </p:nvSpPr>
        <p:spPr>
          <a:xfrm>
            <a:off x="6781976" y="2410504"/>
            <a:ext cx="1032795" cy="455438"/>
          </a:xfrm>
          <a:prstGeom prst="roundRect">
            <a:avLst/>
          </a:prstGeom>
          <a:solidFill>
            <a:srgbClr val="0070C0"/>
          </a:solidFill>
          <a:scene3d>
            <a:camera prst="orthographicFront"/>
            <a:lightRig rig="threePt" dir="t"/>
          </a:scene3d>
          <a:sp3d>
            <a:bevelT w="1143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1100" b="1" dirty="0" smtClean="0"/>
              <a:t>6.2 Define activities</a:t>
            </a:r>
            <a:endParaRPr lang="en-AU" sz="1100" b="1" dirty="0"/>
          </a:p>
        </p:txBody>
      </p:sp>
      <p:sp>
        <p:nvSpPr>
          <p:cNvPr id="35" name="Rounded Rectangle 34"/>
          <p:cNvSpPr/>
          <p:nvPr/>
        </p:nvSpPr>
        <p:spPr>
          <a:xfrm>
            <a:off x="5537432" y="2457814"/>
            <a:ext cx="1023244" cy="345651"/>
          </a:xfrm>
          <a:prstGeom prst="roundRect">
            <a:avLst/>
          </a:prstGeom>
          <a:solidFill>
            <a:srgbClr val="0070C0"/>
          </a:solidFill>
          <a:scene3d>
            <a:camera prst="orthographicFront"/>
            <a:lightRig rig="threePt" dir="t"/>
          </a:scene3d>
          <a:sp3d>
            <a:bevelT w="1143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1100" b="1" dirty="0" smtClean="0"/>
              <a:t>6.3 Sequence Activities</a:t>
            </a:r>
            <a:endParaRPr lang="en-AU" sz="1100" b="1" dirty="0"/>
          </a:p>
        </p:txBody>
      </p:sp>
      <p:sp>
        <p:nvSpPr>
          <p:cNvPr id="36" name="Rounded Rectangle 35"/>
          <p:cNvSpPr/>
          <p:nvPr/>
        </p:nvSpPr>
        <p:spPr>
          <a:xfrm>
            <a:off x="4275666" y="2434077"/>
            <a:ext cx="1049874" cy="529075"/>
          </a:xfrm>
          <a:prstGeom prst="roundRect">
            <a:avLst/>
          </a:prstGeom>
          <a:solidFill>
            <a:srgbClr val="0070C0"/>
          </a:solidFill>
          <a:scene3d>
            <a:camera prst="orthographicFront"/>
            <a:lightRig rig="threePt" dir="t"/>
          </a:scene3d>
          <a:sp3d>
            <a:bevelT w="1143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1100" b="1" dirty="0" smtClean="0"/>
              <a:t>6.4 Estimate activity durations</a:t>
            </a:r>
            <a:endParaRPr lang="en-AU" sz="1100" b="1" dirty="0"/>
          </a:p>
        </p:txBody>
      </p:sp>
      <p:sp>
        <p:nvSpPr>
          <p:cNvPr id="37" name="Rounded Rectangle 36"/>
          <p:cNvSpPr/>
          <p:nvPr/>
        </p:nvSpPr>
        <p:spPr>
          <a:xfrm>
            <a:off x="3016445" y="2440711"/>
            <a:ext cx="1064886" cy="362753"/>
          </a:xfrm>
          <a:prstGeom prst="roundRect">
            <a:avLst/>
          </a:prstGeom>
          <a:solidFill>
            <a:srgbClr val="0070C0"/>
          </a:solidFill>
          <a:scene3d>
            <a:camera prst="orthographicFront"/>
            <a:lightRig rig="threePt" dir="t"/>
          </a:scene3d>
          <a:sp3d>
            <a:bevelT w="1143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1100" b="1" dirty="0" smtClean="0"/>
              <a:t>6.5 Develop Schedule</a:t>
            </a:r>
            <a:endParaRPr lang="en-AU" sz="1100" b="1" dirty="0"/>
          </a:p>
        </p:txBody>
      </p:sp>
      <p:sp>
        <p:nvSpPr>
          <p:cNvPr id="38" name="Rounded Rectangle 37"/>
          <p:cNvSpPr/>
          <p:nvPr/>
        </p:nvSpPr>
        <p:spPr>
          <a:xfrm>
            <a:off x="7116203" y="5794754"/>
            <a:ext cx="1057187" cy="339397"/>
          </a:xfrm>
          <a:prstGeom prst="roundRect">
            <a:avLst/>
          </a:prstGeom>
          <a:solidFill>
            <a:srgbClr val="0070C0"/>
          </a:solidFill>
          <a:scene3d>
            <a:camera prst="orthographicFront"/>
            <a:lightRig rig="threePt" dir="t"/>
          </a:scene3d>
          <a:sp3d>
            <a:bevelT w="1143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1100" b="1" dirty="0" smtClean="0"/>
              <a:t>6.6 Control Schedule</a:t>
            </a:r>
            <a:endParaRPr lang="en-AU" sz="1100" b="1" dirty="0"/>
          </a:p>
        </p:txBody>
      </p:sp>
      <p:sp>
        <p:nvSpPr>
          <p:cNvPr id="39" name="Rounded Rectangle 38"/>
          <p:cNvSpPr/>
          <p:nvPr/>
        </p:nvSpPr>
        <p:spPr>
          <a:xfrm>
            <a:off x="2612940" y="6266922"/>
            <a:ext cx="1047271" cy="325897"/>
          </a:xfrm>
          <a:prstGeom prst="roundRect">
            <a:avLst/>
          </a:prstGeom>
          <a:solidFill>
            <a:srgbClr val="0070C0"/>
          </a:solidFill>
          <a:scene3d>
            <a:camera prst="orthographicFront"/>
            <a:lightRig rig="threePt" dir="t"/>
          </a:scene3d>
          <a:sp3d>
            <a:bevelT w="1143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1100" b="1" dirty="0" smtClean="0"/>
              <a:t>Schedule management</a:t>
            </a:r>
            <a:endParaRPr lang="en-AU" sz="1100" b="1" dirty="0"/>
          </a:p>
        </p:txBody>
      </p:sp>
      <p:sp>
        <p:nvSpPr>
          <p:cNvPr id="40" name="Rounded Rectangle 39"/>
          <p:cNvSpPr/>
          <p:nvPr/>
        </p:nvSpPr>
        <p:spPr>
          <a:xfrm>
            <a:off x="3687554" y="6266922"/>
            <a:ext cx="1095647" cy="325896"/>
          </a:xfrm>
          <a:prstGeom prst="roundRect">
            <a:avLst/>
          </a:prstGeom>
          <a:solidFill>
            <a:srgbClr val="FFC000"/>
          </a:solidFill>
          <a:scene3d>
            <a:camera prst="orthographicFront"/>
            <a:lightRig rig="threePt" dir="t"/>
          </a:scene3d>
          <a:sp3d>
            <a:bevelT w="1143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1100" b="1" dirty="0" smtClean="0">
                <a:solidFill>
                  <a:schemeClr val="tx1"/>
                </a:solidFill>
              </a:rPr>
              <a:t>Cost Management</a:t>
            </a:r>
            <a:endParaRPr lang="en-AU" sz="1100" b="1" dirty="0">
              <a:solidFill>
                <a:schemeClr val="tx1"/>
              </a:solidFill>
            </a:endParaRPr>
          </a:p>
        </p:txBody>
      </p:sp>
      <p:sp>
        <p:nvSpPr>
          <p:cNvPr id="41" name="Rounded Rectangle 40"/>
          <p:cNvSpPr/>
          <p:nvPr/>
        </p:nvSpPr>
        <p:spPr>
          <a:xfrm>
            <a:off x="792674" y="2435001"/>
            <a:ext cx="1055491" cy="383447"/>
          </a:xfrm>
          <a:prstGeom prst="roundRect">
            <a:avLst/>
          </a:prstGeom>
          <a:solidFill>
            <a:srgbClr val="FFC000"/>
          </a:solidFill>
          <a:scene3d>
            <a:camera prst="orthographicFront"/>
            <a:lightRig rig="threePt" dir="t"/>
          </a:scene3d>
          <a:sp3d>
            <a:bevelT w="1143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1100" b="1" dirty="0" smtClean="0">
                <a:solidFill>
                  <a:schemeClr val="tx1"/>
                </a:solidFill>
              </a:rPr>
              <a:t>7.1 Plan Cost Management</a:t>
            </a:r>
            <a:endParaRPr lang="en-AU" sz="1100" b="1" dirty="0">
              <a:solidFill>
                <a:schemeClr val="tx1"/>
              </a:solidFill>
            </a:endParaRPr>
          </a:p>
        </p:txBody>
      </p:sp>
      <p:sp>
        <p:nvSpPr>
          <p:cNvPr id="44" name="Rounded Rectangle 43"/>
          <p:cNvSpPr/>
          <p:nvPr/>
        </p:nvSpPr>
        <p:spPr>
          <a:xfrm>
            <a:off x="4800603" y="5772431"/>
            <a:ext cx="977500" cy="327191"/>
          </a:xfrm>
          <a:prstGeom prst="roundRect">
            <a:avLst/>
          </a:prstGeom>
          <a:solidFill>
            <a:srgbClr val="FFC000"/>
          </a:solidFill>
          <a:scene3d>
            <a:camera prst="orthographicFront"/>
            <a:lightRig rig="threePt" dir="t"/>
          </a:scene3d>
          <a:sp3d>
            <a:bevelT w="1143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1100" b="1" dirty="0" smtClean="0">
                <a:solidFill>
                  <a:schemeClr val="tx1"/>
                </a:solidFill>
              </a:rPr>
              <a:t>7.4 Control Cost</a:t>
            </a:r>
            <a:endParaRPr lang="en-AU" sz="1100" b="1" dirty="0">
              <a:solidFill>
                <a:schemeClr val="tx1"/>
              </a:solidFill>
            </a:endParaRPr>
          </a:p>
        </p:txBody>
      </p:sp>
      <p:sp>
        <p:nvSpPr>
          <p:cNvPr id="46" name="Rounded Rectangle 45"/>
          <p:cNvSpPr/>
          <p:nvPr/>
        </p:nvSpPr>
        <p:spPr>
          <a:xfrm>
            <a:off x="10918063" y="1425330"/>
            <a:ext cx="1023874" cy="378757"/>
          </a:xfrm>
          <a:prstGeom prst="roundRect">
            <a:avLst/>
          </a:prstGeom>
          <a:solidFill>
            <a:srgbClr val="C49500"/>
          </a:solidFill>
          <a:scene3d>
            <a:camera prst="orthographicFront"/>
            <a:lightRig rig="threePt" dir="t"/>
          </a:scene3d>
          <a:sp3d>
            <a:bevelT w="1143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1100" b="1" dirty="0" smtClean="0">
                <a:solidFill>
                  <a:schemeClr val="tx1"/>
                </a:solidFill>
              </a:rPr>
              <a:t>8.2 Manage Quality</a:t>
            </a:r>
            <a:endParaRPr lang="en-AU" sz="1100" b="1" dirty="0">
              <a:solidFill>
                <a:schemeClr val="tx1"/>
              </a:solidFill>
            </a:endParaRPr>
          </a:p>
        </p:txBody>
      </p:sp>
      <p:sp>
        <p:nvSpPr>
          <p:cNvPr id="47" name="Rounded Rectangle 46"/>
          <p:cNvSpPr/>
          <p:nvPr/>
        </p:nvSpPr>
        <p:spPr>
          <a:xfrm>
            <a:off x="4065723" y="5231642"/>
            <a:ext cx="1020936" cy="374240"/>
          </a:xfrm>
          <a:prstGeom prst="roundRect">
            <a:avLst/>
          </a:prstGeom>
          <a:solidFill>
            <a:srgbClr val="C49500"/>
          </a:solidFill>
          <a:scene3d>
            <a:camera prst="orthographicFront"/>
            <a:lightRig rig="threePt" dir="t"/>
          </a:scene3d>
          <a:sp3d>
            <a:bevelT w="1143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1100" b="1" dirty="0" smtClean="0">
                <a:solidFill>
                  <a:schemeClr val="tx1"/>
                </a:solidFill>
              </a:rPr>
              <a:t>8.3 Control Quality</a:t>
            </a:r>
            <a:endParaRPr lang="en-AU" sz="1100" b="1" dirty="0">
              <a:solidFill>
                <a:schemeClr val="tx1"/>
              </a:solidFill>
            </a:endParaRPr>
          </a:p>
        </p:txBody>
      </p:sp>
      <p:sp>
        <p:nvSpPr>
          <p:cNvPr id="48" name="Rounded Rectangle 47"/>
          <p:cNvSpPr/>
          <p:nvPr/>
        </p:nvSpPr>
        <p:spPr>
          <a:xfrm>
            <a:off x="4790385" y="6266922"/>
            <a:ext cx="1054438" cy="333243"/>
          </a:xfrm>
          <a:prstGeom prst="roundRect">
            <a:avLst/>
          </a:prstGeom>
          <a:solidFill>
            <a:srgbClr val="C49500"/>
          </a:solidFill>
          <a:scene3d>
            <a:camera prst="orthographicFront"/>
            <a:lightRig rig="threePt" dir="t"/>
          </a:scene3d>
          <a:sp3d>
            <a:bevelT w="1143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1100" b="1" dirty="0" smtClean="0">
                <a:solidFill>
                  <a:schemeClr val="tx1"/>
                </a:solidFill>
              </a:rPr>
              <a:t>Quality Management</a:t>
            </a:r>
            <a:endParaRPr lang="en-AU" sz="1100" b="1" dirty="0">
              <a:solidFill>
                <a:schemeClr val="tx1"/>
              </a:solidFill>
            </a:endParaRPr>
          </a:p>
        </p:txBody>
      </p:sp>
      <p:sp>
        <p:nvSpPr>
          <p:cNvPr id="51" name="Rounded Rectangle 50"/>
          <p:cNvSpPr/>
          <p:nvPr/>
        </p:nvSpPr>
        <p:spPr>
          <a:xfrm>
            <a:off x="9724707" y="1409155"/>
            <a:ext cx="969066" cy="554346"/>
          </a:xfrm>
          <a:prstGeom prst="roundRect">
            <a:avLst/>
          </a:prstGeom>
          <a:solidFill>
            <a:srgbClr val="00B050"/>
          </a:solidFill>
          <a:scene3d>
            <a:camera prst="orthographicFront"/>
            <a:lightRig rig="threePt" dir="t"/>
          </a:scene3d>
          <a:sp3d>
            <a:bevelT w="1143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1100" b="1" dirty="0" smtClean="0">
                <a:solidFill>
                  <a:schemeClr val="tx1"/>
                </a:solidFill>
              </a:rPr>
              <a:t>9.3 Acquire resources</a:t>
            </a:r>
            <a:endParaRPr lang="en-AU" sz="1100" b="1" dirty="0">
              <a:solidFill>
                <a:schemeClr val="tx1"/>
              </a:solidFill>
            </a:endParaRPr>
          </a:p>
        </p:txBody>
      </p:sp>
      <p:sp>
        <p:nvSpPr>
          <p:cNvPr id="52" name="Rounded Rectangle 51"/>
          <p:cNvSpPr/>
          <p:nvPr/>
        </p:nvSpPr>
        <p:spPr>
          <a:xfrm>
            <a:off x="9728381" y="2085688"/>
            <a:ext cx="948405" cy="387091"/>
          </a:xfrm>
          <a:prstGeom prst="roundRect">
            <a:avLst/>
          </a:prstGeom>
          <a:solidFill>
            <a:srgbClr val="00B050"/>
          </a:solidFill>
          <a:scene3d>
            <a:camera prst="orthographicFront"/>
            <a:lightRig rig="threePt" dir="t"/>
          </a:scene3d>
          <a:sp3d>
            <a:bevelT w="1143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1100" b="1" dirty="0" smtClean="0">
                <a:solidFill>
                  <a:schemeClr val="tx1"/>
                </a:solidFill>
              </a:rPr>
              <a:t>9.4 Develop team</a:t>
            </a:r>
            <a:endParaRPr lang="en-AU" sz="1100" b="1" dirty="0">
              <a:solidFill>
                <a:schemeClr val="tx1"/>
              </a:solidFill>
            </a:endParaRPr>
          </a:p>
        </p:txBody>
      </p:sp>
      <p:sp>
        <p:nvSpPr>
          <p:cNvPr id="53" name="Rounded Rectangle 52"/>
          <p:cNvSpPr/>
          <p:nvPr/>
        </p:nvSpPr>
        <p:spPr>
          <a:xfrm>
            <a:off x="9725428" y="2565545"/>
            <a:ext cx="915903" cy="397607"/>
          </a:xfrm>
          <a:prstGeom prst="roundRect">
            <a:avLst/>
          </a:prstGeom>
          <a:solidFill>
            <a:srgbClr val="00B050"/>
          </a:solidFill>
          <a:scene3d>
            <a:camera prst="orthographicFront"/>
            <a:lightRig rig="threePt" dir="t"/>
          </a:scene3d>
          <a:sp3d>
            <a:bevelT w="1143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1100" b="1" dirty="0" smtClean="0">
                <a:solidFill>
                  <a:schemeClr val="tx1"/>
                </a:solidFill>
              </a:rPr>
              <a:t>9.5 Manage Team</a:t>
            </a:r>
            <a:endParaRPr lang="en-AU" sz="1100" b="1" dirty="0">
              <a:solidFill>
                <a:schemeClr val="tx1"/>
              </a:solidFill>
            </a:endParaRPr>
          </a:p>
        </p:txBody>
      </p:sp>
      <p:sp>
        <p:nvSpPr>
          <p:cNvPr id="54" name="Rounded Rectangle 53"/>
          <p:cNvSpPr/>
          <p:nvPr/>
        </p:nvSpPr>
        <p:spPr>
          <a:xfrm>
            <a:off x="5911038" y="5776173"/>
            <a:ext cx="1051449" cy="347501"/>
          </a:xfrm>
          <a:prstGeom prst="roundRect">
            <a:avLst/>
          </a:prstGeom>
          <a:solidFill>
            <a:srgbClr val="00B050"/>
          </a:solidFill>
          <a:scene3d>
            <a:camera prst="orthographicFront"/>
            <a:lightRig rig="threePt" dir="t"/>
          </a:scene3d>
          <a:sp3d>
            <a:bevelT w="1143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1100" b="1" dirty="0" smtClean="0">
                <a:solidFill>
                  <a:schemeClr val="tx1"/>
                </a:solidFill>
              </a:rPr>
              <a:t>9.6 Control resources</a:t>
            </a:r>
            <a:endParaRPr lang="en-AU" sz="1100" b="1" dirty="0">
              <a:solidFill>
                <a:schemeClr val="tx1"/>
              </a:solidFill>
            </a:endParaRPr>
          </a:p>
        </p:txBody>
      </p:sp>
      <p:sp>
        <p:nvSpPr>
          <p:cNvPr id="55" name="Rounded Rectangle 54"/>
          <p:cNvSpPr/>
          <p:nvPr/>
        </p:nvSpPr>
        <p:spPr>
          <a:xfrm>
            <a:off x="5887774" y="6266922"/>
            <a:ext cx="1047271" cy="319432"/>
          </a:xfrm>
          <a:prstGeom prst="roundRect">
            <a:avLst/>
          </a:prstGeom>
          <a:solidFill>
            <a:srgbClr val="00B050"/>
          </a:solidFill>
          <a:scene3d>
            <a:camera prst="orthographicFront"/>
            <a:lightRig rig="threePt" dir="t"/>
          </a:scene3d>
          <a:sp3d>
            <a:bevelT w="1143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1100" b="1" dirty="0" smtClean="0">
                <a:solidFill>
                  <a:schemeClr val="tx1"/>
                </a:solidFill>
              </a:rPr>
              <a:t>Resources Management</a:t>
            </a:r>
            <a:endParaRPr lang="en-AU" sz="1100" b="1" dirty="0">
              <a:solidFill>
                <a:schemeClr val="tx1"/>
              </a:solidFill>
            </a:endParaRPr>
          </a:p>
        </p:txBody>
      </p:sp>
      <p:sp>
        <p:nvSpPr>
          <p:cNvPr id="56" name="Rounded Rectangle 55"/>
          <p:cNvSpPr/>
          <p:nvPr/>
        </p:nvSpPr>
        <p:spPr>
          <a:xfrm>
            <a:off x="6962388" y="6266922"/>
            <a:ext cx="1247459" cy="314441"/>
          </a:xfrm>
          <a:prstGeom prst="roundRect">
            <a:avLst/>
          </a:prstGeom>
          <a:solidFill>
            <a:srgbClr val="00B0F0"/>
          </a:solidFill>
          <a:scene3d>
            <a:camera prst="orthographicFront"/>
            <a:lightRig rig="threePt" dir="t"/>
          </a:scene3d>
          <a:sp3d>
            <a:bevelT w="1143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1100" b="1" dirty="0" smtClean="0">
                <a:solidFill>
                  <a:schemeClr val="tx1"/>
                </a:solidFill>
              </a:rPr>
              <a:t>Communications management</a:t>
            </a:r>
            <a:endParaRPr lang="en-AU" sz="1100" b="1" dirty="0">
              <a:solidFill>
                <a:schemeClr val="tx1"/>
              </a:solidFill>
            </a:endParaRPr>
          </a:p>
        </p:txBody>
      </p:sp>
      <p:sp>
        <p:nvSpPr>
          <p:cNvPr id="58" name="Rounded Rectangle 57"/>
          <p:cNvSpPr/>
          <p:nvPr/>
        </p:nvSpPr>
        <p:spPr>
          <a:xfrm>
            <a:off x="10831933" y="1886997"/>
            <a:ext cx="1291223" cy="397381"/>
          </a:xfrm>
          <a:prstGeom prst="roundRect">
            <a:avLst/>
          </a:prstGeom>
          <a:solidFill>
            <a:srgbClr val="00B0F0"/>
          </a:solidFill>
          <a:scene3d>
            <a:camera prst="orthographicFront"/>
            <a:lightRig rig="threePt" dir="t"/>
          </a:scene3d>
          <a:sp3d>
            <a:bevelT w="1143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1100" b="1" dirty="0" smtClean="0">
                <a:solidFill>
                  <a:schemeClr val="tx1"/>
                </a:solidFill>
              </a:rPr>
              <a:t>10.2 Manage communications</a:t>
            </a:r>
            <a:endParaRPr lang="en-AU" sz="1100" b="1" dirty="0">
              <a:solidFill>
                <a:schemeClr val="tx1"/>
              </a:solidFill>
            </a:endParaRPr>
          </a:p>
        </p:txBody>
      </p:sp>
      <p:sp>
        <p:nvSpPr>
          <p:cNvPr id="59" name="Rounded Rectangle 58"/>
          <p:cNvSpPr/>
          <p:nvPr/>
        </p:nvSpPr>
        <p:spPr>
          <a:xfrm>
            <a:off x="2322225" y="5764778"/>
            <a:ext cx="1282916" cy="360440"/>
          </a:xfrm>
          <a:prstGeom prst="roundRect">
            <a:avLst/>
          </a:prstGeom>
          <a:solidFill>
            <a:srgbClr val="00B0F0"/>
          </a:solidFill>
          <a:scene3d>
            <a:camera prst="orthographicFront"/>
            <a:lightRig rig="threePt" dir="t"/>
          </a:scene3d>
          <a:sp3d>
            <a:bevelT w="1143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1100" b="1" dirty="0" smtClean="0">
                <a:solidFill>
                  <a:schemeClr val="tx1"/>
                </a:solidFill>
              </a:rPr>
              <a:t>10.3 Monitor communications</a:t>
            </a:r>
            <a:endParaRPr lang="en-AU" sz="1100" b="1" dirty="0">
              <a:solidFill>
                <a:schemeClr val="tx1"/>
              </a:solidFill>
            </a:endParaRPr>
          </a:p>
        </p:txBody>
      </p:sp>
      <p:sp>
        <p:nvSpPr>
          <p:cNvPr id="65" name="Rounded Rectangle 64"/>
          <p:cNvSpPr/>
          <p:nvPr/>
        </p:nvSpPr>
        <p:spPr>
          <a:xfrm>
            <a:off x="10928408" y="3869126"/>
            <a:ext cx="1186801" cy="343539"/>
          </a:xfrm>
          <a:prstGeom prst="roundRect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 w="1143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1100" b="1" dirty="0" smtClean="0">
                <a:solidFill>
                  <a:schemeClr val="bg1"/>
                </a:solidFill>
              </a:rPr>
              <a:t>11.6 Implement Risk Response</a:t>
            </a:r>
            <a:endParaRPr lang="en-AU" sz="1100" b="1" dirty="0">
              <a:solidFill>
                <a:schemeClr val="bg1"/>
              </a:solidFill>
            </a:endParaRPr>
          </a:p>
        </p:txBody>
      </p:sp>
      <p:sp>
        <p:nvSpPr>
          <p:cNvPr id="66" name="Rounded Rectangle 65"/>
          <p:cNvSpPr/>
          <p:nvPr/>
        </p:nvSpPr>
        <p:spPr>
          <a:xfrm>
            <a:off x="3698236" y="5780498"/>
            <a:ext cx="969432" cy="329001"/>
          </a:xfrm>
          <a:prstGeom prst="roundRect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 w="1143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1100" b="1" dirty="0" smtClean="0">
                <a:solidFill>
                  <a:schemeClr val="bg1"/>
                </a:solidFill>
              </a:rPr>
              <a:t>11.7 Monitor Risk</a:t>
            </a:r>
            <a:endParaRPr lang="en-AU" sz="1100" b="1" dirty="0">
              <a:solidFill>
                <a:schemeClr val="bg1"/>
              </a:solidFill>
            </a:endParaRPr>
          </a:p>
        </p:txBody>
      </p:sp>
      <p:sp>
        <p:nvSpPr>
          <p:cNvPr id="67" name="Rounded Rectangle 66"/>
          <p:cNvSpPr/>
          <p:nvPr/>
        </p:nvSpPr>
        <p:spPr>
          <a:xfrm>
            <a:off x="8244373" y="6266922"/>
            <a:ext cx="1092656" cy="324520"/>
          </a:xfrm>
          <a:prstGeom prst="roundRect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 w="1143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1100" b="1" dirty="0" smtClean="0">
                <a:solidFill>
                  <a:schemeClr val="bg1"/>
                </a:solidFill>
              </a:rPr>
              <a:t>Risk Management</a:t>
            </a:r>
            <a:endParaRPr lang="en-AU" sz="1100" b="1" dirty="0">
              <a:solidFill>
                <a:schemeClr val="bg1"/>
              </a:solidFill>
            </a:endParaRPr>
          </a:p>
        </p:txBody>
      </p:sp>
      <p:sp>
        <p:nvSpPr>
          <p:cNvPr id="68" name="Rounded Rectangle 67"/>
          <p:cNvSpPr/>
          <p:nvPr/>
        </p:nvSpPr>
        <p:spPr>
          <a:xfrm>
            <a:off x="9361613" y="6261745"/>
            <a:ext cx="1247784" cy="329388"/>
          </a:xfrm>
          <a:prstGeom prst="roundRect">
            <a:avLst/>
          </a:prstGeom>
          <a:solidFill>
            <a:srgbClr val="D60093"/>
          </a:solidFill>
          <a:scene3d>
            <a:camera prst="orthographicFront"/>
            <a:lightRig rig="threePt" dir="t"/>
          </a:scene3d>
          <a:sp3d>
            <a:bevelT w="1143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1100" b="1" dirty="0" smtClean="0">
                <a:solidFill>
                  <a:schemeClr val="bg1"/>
                </a:solidFill>
              </a:rPr>
              <a:t>Procurement Management</a:t>
            </a:r>
            <a:endParaRPr lang="en-AU" sz="1100" b="1" dirty="0">
              <a:solidFill>
                <a:schemeClr val="bg1"/>
              </a:solidFill>
            </a:endParaRPr>
          </a:p>
        </p:txBody>
      </p:sp>
      <p:sp>
        <p:nvSpPr>
          <p:cNvPr id="70" name="Rounded Rectangle 69"/>
          <p:cNvSpPr/>
          <p:nvPr/>
        </p:nvSpPr>
        <p:spPr>
          <a:xfrm>
            <a:off x="9692226" y="3130779"/>
            <a:ext cx="1051449" cy="566744"/>
          </a:xfrm>
          <a:prstGeom prst="roundRect">
            <a:avLst/>
          </a:prstGeom>
          <a:solidFill>
            <a:srgbClr val="D60093"/>
          </a:solidFill>
          <a:scene3d>
            <a:camera prst="orthographicFront"/>
            <a:lightRig rig="threePt" dir="t"/>
          </a:scene3d>
          <a:sp3d>
            <a:bevelT w="1143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1100" b="1" dirty="0" smtClean="0">
                <a:solidFill>
                  <a:schemeClr val="bg1"/>
                </a:solidFill>
              </a:rPr>
              <a:t>12.2 Conduct Procurement </a:t>
            </a:r>
            <a:endParaRPr lang="en-AU" sz="1100" b="1" dirty="0">
              <a:solidFill>
                <a:schemeClr val="bg1"/>
              </a:solidFill>
            </a:endParaRPr>
          </a:p>
        </p:txBody>
      </p:sp>
      <p:sp>
        <p:nvSpPr>
          <p:cNvPr id="71" name="Rounded Rectangle 70"/>
          <p:cNvSpPr/>
          <p:nvPr/>
        </p:nvSpPr>
        <p:spPr>
          <a:xfrm>
            <a:off x="5379732" y="5231642"/>
            <a:ext cx="1180943" cy="333416"/>
          </a:xfrm>
          <a:prstGeom prst="roundRect">
            <a:avLst/>
          </a:prstGeom>
          <a:solidFill>
            <a:srgbClr val="D60093"/>
          </a:solidFill>
          <a:scene3d>
            <a:camera prst="orthographicFront"/>
            <a:lightRig rig="threePt" dir="t"/>
          </a:scene3d>
          <a:sp3d>
            <a:bevelT w="1143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1100" b="1" dirty="0" smtClean="0">
                <a:solidFill>
                  <a:schemeClr val="bg1"/>
                </a:solidFill>
              </a:rPr>
              <a:t>12.3 Control Procurement</a:t>
            </a:r>
            <a:endParaRPr lang="en-AU" sz="1100" b="1" dirty="0">
              <a:solidFill>
                <a:schemeClr val="bg1"/>
              </a:solidFill>
            </a:endParaRPr>
          </a:p>
        </p:txBody>
      </p:sp>
      <p:sp>
        <p:nvSpPr>
          <p:cNvPr id="72" name="Rounded Rectangle 71"/>
          <p:cNvSpPr/>
          <p:nvPr/>
        </p:nvSpPr>
        <p:spPr>
          <a:xfrm>
            <a:off x="10640838" y="6255513"/>
            <a:ext cx="1319505" cy="329594"/>
          </a:xfrm>
          <a:prstGeom prst="roundRect">
            <a:avLst/>
          </a:prstGeom>
          <a:solidFill>
            <a:srgbClr val="7030A0"/>
          </a:solidFill>
          <a:scene3d>
            <a:camera prst="orthographicFront"/>
            <a:lightRig rig="threePt" dir="t"/>
          </a:scene3d>
          <a:sp3d>
            <a:bevelT w="1143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1100" b="1" dirty="0" smtClean="0">
                <a:solidFill>
                  <a:schemeClr val="bg1"/>
                </a:solidFill>
              </a:rPr>
              <a:t>Stakeholder</a:t>
            </a:r>
          </a:p>
          <a:p>
            <a:pPr algn="ctr"/>
            <a:r>
              <a:rPr lang="en-AU" sz="1100" b="1" dirty="0" smtClean="0">
                <a:solidFill>
                  <a:schemeClr val="bg1"/>
                </a:solidFill>
              </a:rPr>
              <a:t>Management</a:t>
            </a:r>
            <a:endParaRPr lang="en-AU" sz="1100" b="1" dirty="0">
              <a:solidFill>
                <a:schemeClr val="bg1"/>
              </a:solidFill>
            </a:endParaRPr>
          </a:p>
        </p:txBody>
      </p:sp>
      <p:sp>
        <p:nvSpPr>
          <p:cNvPr id="76" name="Rounded Rectangle 75"/>
          <p:cNvSpPr/>
          <p:nvPr/>
        </p:nvSpPr>
        <p:spPr>
          <a:xfrm>
            <a:off x="253287" y="5150238"/>
            <a:ext cx="1060033" cy="508079"/>
          </a:xfrm>
          <a:prstGeom prst="roundRect">
            <a:avLst/>
          </a:prstGeom>
          <a:solidFill>
            <a:srgbClr val="7030A0"/>
          </a:solidFill>
          <a:scene3d>
            <a:camera prst="orthographicFront"/>
            <a:lightRig rig="threePt" dir="t"/>
          </a:scene3d>
          <a:sp3d>
            <a:bevelT w="1143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1100" b="1" dirty="0" smtClean="0">
                <a:solidFill>
                  <a:schemeClr val="bg1"/>
                </a:solidFill>
              </a:rPr>
              <a:t>13.4 Monitor Stakeholder Engagement</a:t>
            </a:r>
            <a:endParaRPr lang="en-AU" sz="1100" b="1" dirty="0">
              <a:solidFill>
                <a:schemeClr val="bg1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52467" y="1991165"/>
            <a:ext cx="2007036" cy="307777"/>
          </a:xfrm>
          <a:prstGeom prst="rect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en-AU" sz="1400" b="1" i="1" dirty="0" smtClean="0">
                <a:solidFill>
                  <a:srgbClr val="FFFF00"/>
                </a:solidFill>
              </a:rPr>
              <a:t>Initiating process group</a:t>
            </a:r>
            <a:endParaRPr lang="en-AU" sz="1400" b="1" i="1" dirty="0">
              <a:solidFill>
                <a:srgbClr val="FFFF00"/>
              </a:solidFill>
            </a:endParaRPr>
          </a:p>
        </p:txBody>
      </p:sp>
      <p:sp>
        <p:nvSpPr>
          <p:cNvPr id="80" name="Rounded Rectangle 79"/>
          <p:cNvSpPr/>
          <p:nvPr/>
        </p:nvSpPr>
        <p:spPr>
          <a:xfrm>
            <a:off x="9803270" y="3913740"/>
            <a:ext cx="1039698" cy="506288"/>
          </a:xfrm>
          <a:prstGeom prst="roundRect">
            <a:avLst/>
          </a:prstGeom>
          <a:solidFill>
            <a:srgbClr val="7030A0"/>
          </a:solidFill>
          <a:scene3d>
            <a:camera prst="orthographicFront"/>
            <a:lightRig rig="threePt" dir="t"/>
          </a:scene3d>
          <a:sp3d>
            <a:bevelT w="1143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1100" b="1" dirty="0" smtClean="0">
                <a:solidFill>
                  <a:schemeClr val="bg1"/>
                </a:solidFill>
              </a:rPr>
              <a:t>13.3 Manage Stakeholder</a:t>
            </a:r>
          </a:p>
          <a:p>
            <a:pPr algn="ctr"/>
            <a:r>
              <a:rPr lang="en-AU" sz="1100" b="1" dirty="0" smtClean="0">
                <a:solidFill>
                  <a:schemeClr val="bg1"/>
                </a:solidFill>
              </a:rPr>
              <a:t>Engagement</a:t>
            </a:r>
            <a:endParaRPr lang="en-AU" sz="1100" b="1" dirty="0">
              <a:solidFill>
                <a:schemeClr val="bg1"/>
              </a:solidFill>
            </a:endParaRPr>
          </a:p>
        </p:txBody>
      </p:sp>
      <p:cxnSp>
        <p:nvCxnSpPr>
          <p:cNvPr id="4" name="Straight Arrow Connector 3"/>
          <p:cNvCxnSpPr/>
          <p:nvPr/>
        </p:nvCxnSpPr>
        <p:spPr>
          <a:xfrm>
            <a:off x="120395" y="1616554"/>
            <a:ext cx="9234504" cy="0"/>
          </a:xfrm>
          <a:prstGeom prst="straightConnector1">
            <a:avLst/>
          </a:prstGeom>
          <a:ln w="41275"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Rounded Rectangle 29"/>
          <p:cNvSpPr/>
          <p:nvPr/>
        </p:nvSpPr>
        <p:spPr>
          <a:xfrm>
            <a:off x="7057693" y="1427337"/>
            <a:ext cx="918176" cy="356945"/>
          </a:xfrm>
          <a:prstGeom prst="roundRect">
            <a:avLst/>
          </a:prstGeom>
          <a:solidFill>
            <a:srgbClr val="C00000"/>
          </a:solidFill>
          <a:scene3d>
            <a:camera prst="orthographicFront"/>
            <a:lightRig rig="threePt" dir="t"/>
          </a:scene3d>
          <a:sp3d>
            <a:bevelT w="1143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1100" b="1" dirty="0" smtClean="0"/>
              <a:t>5.4 create WBS</a:t>
            </a:r>
            <a:endParaRPr lang="en-AU" sz="1100" b="1" dirty="0"/>
          </a:p>
        </p:txBody>
      </p:sp>
      <p:sp>
        <p:nvSpPr>
          <p:cNvPr id="9" name="Rounded Rectangle 8"/>
          <p:cNvSpPr/>
          <p:nvPr/>
        </p:nvSpPr>
        <p:spPr>
          <a:xfrm>
            <a:off x="197214" y="1394195"/>
            <a:ext cx="1035867" cy="598947"/>
          </a:xfrm>
          <a:prstGeom prst="roundRect">
            <a:avLst/>
          </a:prstGeom>
          <a:solidFill>
            <a:srgbClr val="92D050"/>
          </a:solidFill>
          <a:scene3d>
            <a:camera prst="orthographicFront"/>
            <a:lightRig rig="threePt" dir="t"/>
          </a:scene3d>
          <a:sp3d>
            <a:bevelT w="1143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1200" b="1" dirty="0" smtClean="0">
                <a:solidFill>
                  <a:schemeClr val="tx1"/>
                </a:solidFill>
              </a:rPr>
              <a:t>4.1 Develop project Charter</a:t>
            </a:r>
            <a:endParaRPr lang="en-AU" sz="1200" b="1" dirty="0">
              <a:solidFill>
                <a:schemeClr val="tx1"/>
              </a:solidFill>
            </a:endParaRPr>
          </a:p>
        </p:txBody>
      </p:sp>
      <p:sp>
        <p:nvSpPr>
          <p:cNvPr id="26" name="Rounded Rectangle 25"/>
          <p:cNvSpPr/>
          <p:nvPr/>
        </p:nvSpPr>
        <p:spPr>
          <a:xfrm>
            <a:off x="3766987" y="1369982"/>
            <a:ext cx="1015472" cy="454784"/>
          </a:xfrm>
          <a:prstGeom prst="roundRect">
            <a:avLst/>
          </a:prstGeom>
          <a:solidFill>
            <a:srgbClr val="C00000"/>
          </a:solidFill>
          <a:scene3d>
            <a:camera prst="orthographicFront"/>
            <a:lightRig rig="threePt" dir="t"/>
          </a:scene3d>
          <a:sp3d>
            <a:bevelT w="1143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1100" b="1" dirty="0" smtClean="0"/>
              <a:t>5.1 Plan scope management</a:t>
            </a:r>
            <a:endParaRPr lang="en-AU" sz="1100" b="1" dirty="0"/>
          </a:p>
        </p:txBody>
      </p:sp>
      <p:sp>
        <p:nvSpPr>
          <p:cNvPr id="28" name="Rounded Rectangle 27"/>
          <p:cNvSpPr/>
          <p:nvPr/>
        </p:nvSpPr>
        <p:spPr>
          <a:xfrm>
            <a:off x="4858314" y="1424890"/>
            <a:ext cx="984939" cy="344969"/>
          </a:xfrm>
          <a:prstGeom prst="roundRect">
            <a:avLst/>
          </a:prstGeom>
          <a:solidFill>
            <a:srgbClr val="C00000"/>
          </a:solidFill>
          <a:scene3d>
            <a:camera prst="orthographicFront"/>
            <a:lightRig rig="threePt" dir="t"/>
          </a:scene3d>
          <a:sp3d>
            <a:bevelT w="1143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1100" b="1" dirty="0" smtClean="0"/>
              <a:t>5.2 Collect requirement</a:t>
            </a:r>
            <a:endParaRPr lang="en-AU" sz="1100" b="1" dirty="0"/>
          </a:p>
        </p:txBody>
      </p:sp>
      <p:sp>
        <p:nvSpPr>
          <p:cNvPr id="29" name="Rounded Rectangle 28"/>
          <p:cNvSpPr/>
          <p:nvPr/>
        </p:nvSpPr>
        <p:spPr>
          <a:xfrm>
            <a:off x="5981413" y="1430714"/>
            <a:ext cx="964135" cy="350189"/>
          </a:xfrm>
          <a:prstGeom prst="roundRect">
            <a:avLst/>
          </a:prstGeom>
          <a:solidFill>
            <a:srgbClr val="C00000"/>
          </a:solidFill>
          <a:scene3d>
            <a:camera prst="orthographicFront"/>
            <a:lightRig rig="threePt" dir="t"/>
          </a:scene3d>
          <a:sp3d>
            <a:bevelT w="1143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1100" b="1" dirty="0" smtClean="0"/>
              <a:t>5.3 Define scope</a:t>
            </a:r>
            <a:endParaRPr lang="en-AU" sz="1100" b="1" dirty="0"/>
          </a:p>
        </p:txBody>
      </p:sp>
      <p:sp>
        <p:nvSpPr>
          <p:cNvPr id="73" name="Rounded Rectangle 72"/>
          <p:cNvSpPr/>
          <p:nvPr/>
        </p:nvSpPr>
        <p:spPr>
          <a:xfrm>
            <a:off x="1345226" y="1549128"/>
            <a:ext cx="992501" cy="346209"/>
          </a:xfrm>
          <a:prstGeom prst="roundRect">
            <a:avLst/>
          </a:prstGeom>
          <a:solidFill>
            <a:srgbClr val="7030A0"/>
          </a:solidFill>
          <a:scene3d>
            <a:camera prst="orthographicFront"/>
            <a:lightRig rig="threePt" dir="t"/>
          </a:scene3d>
          <a:sp3d>
            <a:bevelT w="1143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1100" b="1" dirty="0" smtClean="0">
                <a:solidFill>
                  <a:schemeClr val="bg1"/>
                </a:solidFill>
              </a:rPr>
              <a:t>13.1 Identify Stakeholders</a:t>
            </a:r>
          </a:p>
        </p:txBody>
      </p:sp>
      <p:sp>
        <p:nvSpPr>
          <p:cNvPr id="77" name="Rounded Rectangle 76"/>
          <p:cNvSpPr/>
          <p:nvPr/>
        </p:nvSpPr>
        <p:spPr>
          <a:xfrm>
            <a:off x="8088014" y="1429966"/>
            <a:ext cx="1010093" cy="737231"/>
          </a:xfrm>
          <a:prstGeom prst="roundRect">
            <a:avLst/>
          </a:prstGeom>
          <a:solidFill>
            <a:srgbClr val="C00000"/>
          </a:solidFill>
          <a:scene3d>
            <a:camera prst="orthographicFront"/>
            <a:lightRig rig="threePt" dir="t"/>
          </a:scene3d>
          <a:sp3d>
            <a:bevelT w="1143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1600" b="1" dirty="0" smtClean="0"/>
              <a:t>Scope baseline</a:t>
            </a:r>
            <a:endParaRPr lang="en-AU" sz="1600" b="1" dirty="0"/>
          </a:p>
        </p:txBody>
      </p:sp>
      <p:sp>
        <p:nvSpPr>
          <p:cNvPr id="74" name="Curved Left Arrow 73"/>
          <p:cNvSpPr/>
          <p:nvPr/>
        </p:nvSpPr>
        <p:spPr>
          <a:xfrm>
            <a:off x="9267158" y="1596403"/>
            <a:ext cx="233259" cy="1107949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>
              <a:solidFill>
                <a:schemeClr val="tx1"/>
              </a:solidFill>
            </a:endParaRPr>
          </a:p>
        </p:txBody>
      </p:sp>
      <p:cxnSp>
        <p:nvCxnSpPr>
          <p:cNvPr id="81" name="Straight Arrow Connector 80"/>
          <p:cNvCxnSpPr/>
          <p:nvPr/>
        </p:nvCxnSpPr>
        <p:spPr>
          <a:xfrm flipH="1" flipV="1">
            <a:off x="1903861" y="2596310"/>
            <a:ext cx="7343187" cy="50905"/>
          </a:xfrm>
          <a:prstGeom prst="straightConnector1">
            <a:avLst/>
          </a:prstGeom>
          <a:ln w="41275"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7" name="Curved Left Arrow 86"/>
          <p:cNvSpPr/>
          <p:nvPr/>
        </p:nvSpPr>
        <p:spPr>
          <a:xfrm flipH="1">
            <a:off x="128020" y="2540757"/>
            <a:ext cx="396036" cy="1053159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>
              <a:solidFill>
                <a:schemeClr val="tx1"/>
              </a:solidFill>
            </a:endParaRPr>
          </a:p>
        </p:txBody>
      </p:sp>
      <p:cxnSp>
        <p:nvCxnSpPr>
          <p:cNvPr id="88" name="Straight Arrow Connector 87"/>
          <p:cNvCxnSpPr/>
          <p:nvPr/>
        </p:nvCxnSpPr>
        <p:spPr>
          <a:xfrm>
            <a:off x="562204" y="3490977"/>
            <a:ext cx="8992630" cy="81764"/>
          </a:xfrm>
          <a:prstGeom prst="straightConnector1">
            <a:avLst/>
          </a:prstGeom>
          <a:ln w="41275"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Rounded Rectangle 41"/>
          <p:cNvSpPr/>
          <p:nvPr/>
        </p:nvSpPr>
        <p:spPr>
          <a:xfrm>
            <a:off x="654237" y="3341564"/>
            <a:ext cx="1003496" cy="341532"/>
          </a:xfrm>
          <a:prstGeom prst="roundRect">
            <a:avLst/>
          </a:prstGeom>
          <a:solidFill>
            <a:srgbClr val="FFC000"/>
          </a:solidFill>
          <a:scene3d>
            <a:camera prst="orthographicFront"/>
            <a:lightRig rig="threePt" dir="t"/>
          </a:scene3d>
          <a:sp3d>
            <a:bevelT w="1143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1100" b="1" dirty="0" smtClean="0">
                <a:solidFill>
                  <a:schemeClr val="tx1"/>
                </a:solidFill>
              </a:rPr>
              <a:t>7.2 Estimate costs</a:t>
            </a:r>
            <a:endParaRPr lang="en-AU" sz="1100" b="1" dirty="0">
              <a:solidFill>
                <a:schemeClr val="tx1"/>
              </a:solidFill>
            </a:endParaRPr>
          </a:p>
        </p:txBody>
      </p:sp>
      <p:sp>
        <p:nvSpPr>
          <p:cNvPr id="43" name="Rounded Rectangle 42"/>
          <p:cNvSpPr/>
          <p:nvPr/>
        </p:nvSpPr>
        <p:spPr>
          <a:xfrm>
            <a:off x="1787914" y="3348662"/>
            <a:ext cx="1050894" cy="345776"/>
          </a:xfrm>
          <a:prstGeom prst="roundRect">
            <a:avLst/>
          </a:prstGeom>
          <a:solidFill>
            <a:srgbClr val="FFC000"/>
          </a:solidFill>
          <a:scene3d>
            <a:camera prst="orthographicFront"/>
            <a:lightRig rig="threePt" dir="t"/>
          </a:scene3d>
          <a:sp3d>
            <a:bevelT w="1143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1100" b="1" dirty="0" smtClean="0">
                <a:solidFill>
                  <a:schemeClr val="tx1"/>
                </a:solidFill>
              </a:rPr>
              <a:t>7.3 Determine Budget</a:t>
            </a:r>
            <a:endParaRPr lang="en-AU" sz="1100" b="1" dirty="0">
              <a:solidFill>
                <a:schemeClr val="tx1"/>
              </a:solidFill>
            </a:endParaRPr>
          </a:p>
        </p:txBody>
      </p:sp>
      <p:sp>
        <p:nvSpPr>
          <p:cNvPr id="45" name="Rounded Rectangle 44"/>
          <p:cNvSpPr/>
          <p:nvPr/>
        </p:nvSpPr>
        <p:spPr>
          <a:xfrm>
            <a:off x="3012658" y="3324551"/>
            <a:ext cx="1104271" cy="520706"/>
          </a:xfrm>
          <a:prstGeom prst="roundRect">
            <a:avLst/>
          </a:prstGeom>
          <a:solidFill>
            <a:srgbClr val="C49500"/>
          </a:solidFill>
          <a:scene3d>
            <a:camera prst="orthographicFront"/>
            <a:lightRig rig="threePt" dir="t"/>
          </a:scene3d>
          <a:sp3d>
            <a:bevelT w="1143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1100" b="1" dirty="0" smtClean="0">
                <a:solidFill>
                  <a:schemeClr val="tx1"/>
                </a:solidFill>
              </a:rPr>
              <a:t>8.1 Plan Quality management</a:t>
            </a:r>
            <a:endParaRPr lang="en-AU" sz="1100" b="1" dirty="0">
              <a:solidFill>
                <a:schemeClr val="tx1"/>
              </a:solidFill>
            </a:endParaRPr>
          </a:p>
        </p:txBody>
      </p:sp>
      <p:sp>
        <p:nvSpPr>
          <p:cNvPr id="49" name="Rounded Rectangle 48"/>
          <p:cNvSpPr/>
          <p:nvPr/>
        </p:nvSpPr>
        <p:spPr>
          <a:xfrm>
            <a:off x="4332457" y="3314661"/>
            <a:ext cx="1047275" cy="547332"/>
          </a:xfrm>
          <a:prstGeom prst="roundRect">
            <a:avLst/>
          </a:prstGeom>
          <a:solidFill>
            <a:srgbClr val="00B050"/>
          </a:solidFill>
          <a:scene3d>
            <a:camera prst="orthographicFront"/>
            <a:lightRig rig="threePt" dir="t"/>
          </a:scene3d>
          <a:sp3d>
            <a:bevelT w="1143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1100" b="1" dirty="0" smtClean="0">
                <a:solidFill>
                  <a:schemeClr val="tx1"/>
                </a:solidFill>
              </a:rPr>
              <a:t>9.1 Plan Resources Management</a:t>
            </a:r>
            <a:endParaRPr lang="en-AU" sz="1100" b="1" dirty="0">
              <a:solidFill>
                <a:schemeClr val="tx1"/>
              </a:solidFill>
            </a:endParaRPr>
          </a:p>
        </p:txBody>
      </p:sp>
      <p:sp>
        <p:nvSpPr>
          <p:cNvPr id="50" name="Rounded Rectangle 49"/>
          <p:cNvSpPr/>
          <p:nvPr/>
        </p:nvSpPr>
        <p:spPr>
          <a:xfrm>
            <a:off x="5563904" y="3314661"/>
            <a:ext cx="1064190" cy="530596"/>
          </a:xfrm>
          <a:prstGeom prst="roundRect">
            <a:avLst/>
          </a:prstGeom>
          <a:solidFill>
            <a:srgbClr val="00B050"/>
          </a:solidFill>
          <a:scene3d>
            <a:camera prst="orthographicFront"/>
            <a:lightRig rig="threePt" dir="t"/>
          </a:scene3d>
          <a:sp3d>
            <a:bevelT w="1143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1100" b="1" dirty="0" smtClean="0">
                <a:solidFill>
                  <a:schemeClr val="tx1"/>
                </a:solidFill>
              </a:rPr>
              <a:t>9.2 Estimate Activity resources</a:t>
            </a:r>
            <a:endParaRPr lang="en-AU" sz="1100" b="1" dirty="0">
              <a:solidFill>
                <a:schemeClr val="tx1"/>
              </a:solidFill>
            </a:endParaRPr>
          </a:p>
        </p:txBody>
      </p:sp>
      <p:sp>
        <p:nvSpPr>
          <p:cNvPr id="57" name="Rounded Rectangle 56"/>
          <p:cNvSpPr/>
          <p:nvPr/>
        </p:nvSpPr>
        <p:spPr>
          <a:xfrm>
            <a:off x="8149029" y="3348662"/>
            <a:ext cx="1254095" cy="618269"/>
          </a:xfrm>
          <a:prstGeom prst="roundRect">
            <a:avLst/>
          </a:prstGeom>
          <a:solidFill>
            <a:srgbClr val="00B0F0"/>
          </a:solidFill>
          <a:scene3d>
            <a:camera prst="orthographicFront"/>
            <a:lightRig rig="threePt" dir="t"/>
          </a:scene3d>
          <a:sp3d>
            <a:bevelT w="1143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1100" b="1" dirty="0" smtClean="0">
                <a:solidFill>
                  <a:schemeClr val="tx1"/>
                </a:solidFill>
              </a:rPr>
              <a:t>10.1 Plan communication management</a:t>
            </a:r>
            <a:endParaRPr lang="en-AU" sz="1100" b="1" dirty="0">
              <a:solidFill>
                <a:schemeClr val="tx1"/>
              </a:solidFill>
            </a:endParaRPr>
          </a:p>
        </p:txBody>
      </p:sp>
      <p:sp>
        <p:nvSpPr>
          <p:cNvPr id="75" name="Rounded Rectangle 74"/>
          <p:cNvSpPr/>
          <p:nvPr/>
        </p:nvSpPr>
        <p:spPr>
          <a:xfrm>
            <a:off x="6843509" y="3341564"/>
            <a:ext cx="1206857" cy="497285"/>
          </a:xfrm>
          <a:prstGeom prst="roundRect">
            <a:avLst/>
          </a:prstGeom>
          <a:solidFill>
            <a:srgbClr val="7030A0"/>
          </a:solidFill>
          <a:scene3d>
            <a:camera prst="orthographicFront"/>
            <a:lightRig rig="threePt" dir="t"/>
          </a:scene3d>
          <a:sp3d>
            <a:bevelT w="1143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1100" b="1" dirty="0" smtClean="0">
                <a:solidFill>
                  <a:schemeClr val="bg1"/>
                </a:solidFill>
              </a:rPr>
              <a:t>13.2 Plan Stakeholder Engagement</a:t>
            </a:r>
            <a:endParaRPr lang="en-AU" sz="1100" b="1" dirty="0">
              <a:solidFill>
                <a:schemeClr val="bg1"/>
              </a:solidFill>
            </a:endParaRPr>
          </a:p>
        </p:txBody>
      </p:sp>
      <p:sp>
        <p:nvSpPr>
          <p:cNvPr id="93" name="Curved Left Arrow 92"/>
          <p:cNvSpPr/>
          <p:nvPr/>
        </p:nvSpPr>
        <p:spPr>
          <a:xfrm>
            <a:off x="9557312" y="3578567"/>
            <a:ext cx="175034" cy="1107949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>
              <a:solidFill>
                <a:schemeClr val="tx1"/>
              </a:solidFill>
            </a:endParaRPr>
          </a:p>
        </p:txBody>
      </p:sp>
      <p:sp>
        <p:nvSpPr>
          <p:cNvPr id="94" name="TextBox 93"/>
          <p:cNvSpPr txBox="1"/>
          <p:nvPr/>
        </p:nvSpPr>
        <p:spPr>
          <a:xfrm>
            <a:off x="4517373" y="1942569"/>
            <a:ext cx="2556140" cy="369332"/>
          </a:xfrm>
          <a:prstGeom prst="rect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en-AU" b="1" i="1" dirty="0" smtClean="0">
                <a:solidFill>
                  <a:srgbClr val="FFFF00"/>
                </a:solidFill>
              </a:rPr>
              <a:t>Planning process groups</a:t>
            </a:r>
            <a:endParaRPr lang="en-AU" b="1" i="1" dirty="0">
              <a:solidFill>
                <a:srgbClr val="FFFF00"/>
              </a:solidFill>
            </a:endParaRPr>
          </a:p>
        </p:txBody>
      </p:sp>
      <p:sp>
        <p:nvSpPr>
          <p:cNvPr id="95" name="TextBox 94"/>
          <p:cNvSpPr txBox="1"/>
          <p:nvPr/>
        </p:nvSpPr>
        <p:spPr>
          <a:xfrm>
            <a:off x="92985" y="5687181"/>
            <a:ext cx="1936167" cy="523220"/>
          </a:xfrm>
          <a:prstGeom prst="rect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en-AU" sz="1400" b="1" i="1" dirty="0" smtClean="0">
                <a:solidFill>
                  <a:srgbClr val="FFFF00"/>
                </a:solidFill>
              </a:rPr>
              <a:t>Monitoring and control process groups</a:t>
            </a:r>
            <a:endParaRPr lang="en-AU" sz="1400" b="1" i="1" dirty="0">
              <a:solidFill>
                <a:srgbClr val="FFFF00"/>
              </a:solidFill>
            </a:endParaRPr>
          </a:p>
        </p:txBody>
      </p:sp>
      <p:sp>
        <p:nvSpPr>
          <p:cNvPr id="96" name="TextBox 95"/>
          <p:cNvSpPr txBox="1"/>
          <p:nvPr/>
        </p:nvSpPr>
        <p:spPr>
          <a:xfrm>
            <a:off x="9595347" y="4582841"/>
            <a:ext cx="2556140" cy="369332"/>
          </a:xfrm>
          <a:prstGeom prst="rect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en-AU" b="1" i="1" dirty="0" smtClean="0">
                <a:solidFill>
                  <a:srgbClr val="FFFF00"/>
                </a:solidFill>
              </a:rPr>
              <a:t>Executing process group</a:t>
            </a:r>
            <a:endParaRPr lang="en-AU" b="1" i="1" dirty="0">
              <a:solidFill>
                <a:srgbClr val="FFFF00"/>
              </a:solidFill>
            </a:endParaRPr>
          </a:p>
        </p:txBody>
      </p:sp>
      <p:sp>
        <p:nvSpPr>
          <p:cNvPr id="97" name="TextBox 96"/>
          <p:cNvSpPr txBox="1"/>
          <p:nvPr/>
        </p:nvSpPr>
        <p:spPr>
          <a:xfrm>
            <a:off x="9639993" y="5795670"/>
            <a:ext cx="2409545" cy="369332"/>
          </a:xfrm>
          <a:prstGeom prst="rect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en-AU" b="1" i="1" dirty="0" smtClean="0">
                <a:solidFill>
                  <a:srgbClr val="FFFF00"/>
                </a:solidFill>
              </a:rPr>
              <a:t>Closing process group</a:t>
            </a:r>
            <a:endParaRPr lang="en-AU" b="1" i="1" dirty="0">
              <a:solidFill>
                <a:srgbClr val="FFFF00"/>
              </a:solidFill>
            </a:endParaRPr>
          </a:p>
        </p:txBody>
      </p:sp>
      <p:cxnSp>
        <p:nvCxnSpPr>
          <p:cNvPr id="98" name="Straight Arrow Connector 97"/>
          <p:cNvCxnSpPr/>
          <p:nvPr/>
        </p:nvCxnSpPr>
        <p:spPr>
          <a:xfrm flipH="1" flipV="1">
            <a:off x="253287" y="4562057"/>
            <a:ext cx="9305208" cy="55362"/>
          </a:xfrm>
          <a:prstGeom prst="straightConnector1">
            <a:avLst/>
          </a:prstGeom>
          <a:ln w="41275"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Rounded Rectangle 18"/>
          <p:cNvSpPr/>
          <p:nvPr/>
        </p:nvSpPr>
        <p:spPr>
          <a:xfrm>
            <a:off x="2527629" y="1352597"/>
            <a:ext cx="1197661" cy="515933"/>
          </a:xfrm>
          <a:prstGeom prst="roundRect">
            <a:avLst/>
          </a:prstGeom>
          <a:solidFill>
            <a:srgbClr val="92D050"/>
          </a:solidFill>
          <a:scene3d>
            <a:camera prst="orthographicFront"/>
            <a:lightRig rig="threePt" dir="t"/>
          </a:scene3d>
          <a:sp3d>
            <a:bevelT w="1143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1000" b="1" dirty="0" smtClean="0">
                <a:solidFill>
                  <a:schemeClr val="tx1"/>
                </a:solidFill>
              </a:rPr>
              <a:t>4.2 Develop Project management Plan</a:t>
            </a:r>
            <a:endParaRPr lang="en-AU" sz="1000" b="1" dirty="0">
              <a:solidFill>
                <a:schemeClr val="tx1"/>
              </a:solidFill>
            </a:endParaRPr>
          </a:p>
        </p:txBody>
      </p:sp>
      <p:sp>
        <p:nvSpPr>
          <p:cNvPr id="60" name="Rounded Rectangle 59"/>
          <p:cNvSpPr/>
          <p:nvPr/>
        </p:nvSpPr>
        <p:spPr>
          <a:xfrm>
            <a:off x="8217972" y="4438795"/>
            <a:ext cx="1216494" cy="356152"/>
          </a:xfrm>
          <a:prstGeom prst="roundRect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 w="1143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1100" b="1" dirty="0" smtClean="0">
                <a:solidFill>
                  <a:schemeClr val="bg1"/>
                </a:solidFill>
              </a:rPr>
              <a:t>11.1 Plan Risk Management</a:t>
            </a:r>
            <a:endParaRPr lang="en-AU" sz="1100" b="1" dirty="0">
              <a:solidFill>
                <a:schemeClr val="bg1"/>
              </a:solidFill>
            </a:endParaRPr>
          </a:p>
        </p:txBody>
      </p:sp>
      <p:sp>
        <p:nvSpPr>
          <p:cNvPr id="61" name="Rounded Rectangle 60"/>
          <p:cNvSpPr/>
          <p:nvPr/>
        </p:nvSpPr>
        <p:spPr>
          <a:xfrm>
            <a:off x="7091945" y="4389926"/>
            <a:ext cx="1005659" cy="373255"/>
          </a:xfrm>
          <a:prstGeom prst="roundRect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 w="1143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1100" b="1" dirty="0" smtClean="0">
                <a:solidFill>
                  <a:schemeClr val="bg1"/>
                </a:solidFill>
              </a:rPr>
              <a:t>11.2 Identify Risk</a:t>
            </a:r>
            <a:endParaRPr lang="en-AU" sz="1100" b="1" dirty="0">
              <a:solidFill>
                <a:schemeClr val="bg1"/>
              </a:solidFill>
            </a:endParaRPr>
          </a:p>
        </p:txBody>
      </p:sp>
      <p:sp>
        <p:nvSpPr>
          <p:cNvPr id="62" name="Rounded Rectangle 61"/>
          <p:cNvSpPr/>
          <p:nvPr/>
        </p:nvSpPr>
        <p:spPr>
          <a:xfrm>
            <a:off x="5785920" y="4332746"/>
            <a:ext cx="1224246" cy="524509"/>
          </a:xfrm>
          <a:prstGeom prst="roundRect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 w="1143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1100" b="1" dirty="0" smtClean="0">
                <a:solidFill>
                  <a:schemeClr val="bg1"/>
                </a:solidFill>
              </a:rPr>
              <a:t>11.3 Perform Qualitative Risk Analysis</a:t>
            </a:r>
            <a:endParaRPr lang="en-AU" sz="1100" b="1" dirty="0">
              <a:solidFill>
                <a:schemeClr val="bg1"/>
              </a:solidFill>
            </a:endParaRPr>
          </a:p>
        </p:txBody>
      </p:sp>
      <p:sp>
        <p:nvSpPr>
          <p:cNvPr id="63" name="Rounded Rectangle 62"/>
          <p:cNvSpPr/>
          <p:nvPr/>
        </p:nvSpPr>
        <p:spPr>
          <a:xfrm>
            <a:off x="4479244" y="4324420"/>
            <a:ext cx="1178024" cy="555834"/>
          </a:xfrm>
          <a:prstGeom prst="roundRect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 w="1143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1100" b="1" dirty="0" smtClean="0">
                <a:solidFill>
                  <a:schemeClr val="bg1"/>
                </a:solidFill>
              </a:rPr>
              <a:t>11.4 Perform Quantitative Risk Analysis </a:t>
            </a:r>
            <a:endParaRPr lang="en-AU" sz="1100" b="1" dirty="0">
              <a:solidFill>
                <a:schemeClr val="bg1"/>
              </a:solidFill>
            </a:endParaRPr>
          </a:p>
        </p:txBody>
      </p:sp>
      <p:sp>
        <p:nvSpPr>
          <p:cNvPr id="64" name="Rounded Rectangle 63"/>
          <p:cNvSpPr/>
          <p:nvPr/>
        </p:nvSpPr>
        <p:spPr>
          <a:xfrm>
            <a:off x="3180984" y="4355113"/>
            <a:ext cx="1224164" cy="412394"/>
          </a:xfrm>
          <a:prstGeom prst="roundRect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 w="1143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1100" b="1" dirty="0" smtClean="0">
                <a:solidFill>
                  <a:schemeClr val="bg1"/>
                </a:solidFill>
              </a:rPr>
              <a:t>11.5 Plan Risk Response </a:t>
            </a:r>
            <a:endParaRPr lang="en-AU" sz="1100" b="1" dirty="0">
              <a:solidFill>
                <a:schemeClr val="bg1"/>
              </a:solidFill>
            </a:endParaRPr>
          </a:p>
        </p:txBody>
      </p:sp>
      <p:sp>
        <p:nvSpPr>
          <p:cNvPr id="69" name="Rounded Rectangle 68"/>
          <p:cNvSpPr/>
          <p:nvPr/>
        </p:nvSpPr>
        <p:spPr>
          <a:xfrm>
            <a:off x="1864088" y="4312048"/>
            <a:ext cx="1238643" cy="493940"/>
          </a:xfrm>
          <a:prstGeom prst="roundRect">
            <a:avLst/>
          </a:prstGeom>
          <a:solidFill>
            <a:srgbClr val="D60093"/>
          </a:solidFill>
          <a:scene3d>
            <a:camera prst="orthographicFront"/>
            <a:lightRig rig="threePt" dir="t"/>
          </a:scene3d>
          <a:sp3d>
            <a:bevelT w="1143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1100" b="1" dirty="0" smtClean="0">
                <a:solidFill>
                  <a:schemeClr val="bg1"/>
                </a:solidFill>
              </a:rPr>
              <a:t>12.1 Plan Procurement Management</a:t>
            </a:r>
            <a:endParaRPr lang="en-AU" sz="11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5608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12192000" cy="724828"/>
          </a:xfrm>
          <a:prstGeom prst="rect">
            <a:avLst/>
          </a:prstGeom>
          <a:gradFill flip="none" rotWithShape="1">
            <a:gsLst>
              <a:gs pos="2000">
                <a:srgbClr val="00B0F0"/>
              </a:gs>
              <a:gs pos="9000">
                <a:schemeClr val="accent1">
                  <a:lumMod val="75000"/>
                </a:schemeClr>
              </a:gs>
              <a:gs pos="71000">
                <a:schemeClr val="accent1">
                  <a:lumMod val="50000"/>
                </a:schemeClr>
              </a:gs>
              <a:gs pos="49000">
                <a:schemeClr val="accent1">
                  <a:lumMod val="75000"/>
                </a:schemeClr>
              </a:gs>
              <a:gs pos="18000">
                <a:schemeClr val="accent1">
                  <a:lumMod val="75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27000" h="1206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AU" sz="4000" b="1" i="1" dirty="0" smtClean="0">
                <a:solidFill>
                  <a:schemeClr val="bg1"/>
                </a:solidFill>
                <a:latin typeface="Bookman Old Style" panose="02050604050505020204" pitchFamily="18" charset="0"/>
                <a:cs typeface="Arial" panose="020B0604020202020204" pitchFamily="34" charset="0"/>
              </a:rPr>
              <a:t>PMP examination content outline</a:t>
            </a:r>
            <a:endParaRPr lang="en-AU" sz="4000" b="1" i="1" dirty="0">
              <a:solidFill>
                <a:schemeClr val="bg1"/>
              </a:solidFill>
              <a:latin typeface="Bookman Old Style" panose="02050604050505020204" pitchFamily="18" charset="0"/>
              <a:cs typeface="Arial" panose="020B0604020202020204" pitchFamily="34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0" y="724828"/>
            <a:ext cx="12192000" cy="45719"/>
          </a:xfrm>
          <a:prstGeom prst="rect">
            <a:avLst/>
          </a:prstGeom>
          <a:gradFill flip="none" rotWithShape="1">
            <a:gsLst>
              <a:gs pos="0">
                <a:schemeClr val="accent4">
                  <a:lumMod val="20000"/>
                  <a:lumOff val="80000"/>
                </a:schemeClr>
              </a:gs>
              <a:gs pos="100000">
                <a:schemeClr val="accent2">
                  <a:lumMod val="40000"/>
                  <a:lumOff val="60000"/>
                </a:schemeClr>
              </a:gs>
              <a:gs pos="89000">
                <a:schemeClr val="accent1">
                  <a:lumMod val="75000"/>
                </a:schemeClr>
              </a:gs>
              <a:gs pos="16000">
                <a:schemeClr val="accent1">
                  <a:lumMod val="40000"/>
                  <a:lumOff val="6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18" name="Rounded Rectangle 17"/>
          <p:cNvSpPr/>
          <p:nvPr/>
        </p:nvSpPr>
        <p:spPr>
          <a:xfrm>
            <a:off x="587022" y="6601522"/>
            <a:ext cx="11604978" cy="255363"/>
          </a:xfrm>
          <a:prstGeom prst="roundRect">
            <a:avLst/>
          </a:prstGeom>
          <a:gradFill>
            <a:gsLst>
              <a:gs pos="0">
                <a:srgbClr val="00B0F0"/>
              </a:gs>
              <a:gs pos="49000">
                <a:srgbClr val="002060"/>
              </a:gs>
              <a:gs pos="100000">
                <a:srgbClr val="00B0F0"/>
              </a:gs>
            </a:gsLst>
            <a:path path="rect">
              <a:fillToRect l="100000" t="10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AU" sz="1400" i="1" dirty="0">
              <a:solidFill>
                <a:srgbClr val="002060"/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0" y="6400800"/>
            <a:ext cx="587022" cy="457200"/>
          </a:xfrm>
          <a:prstGeom prst="rect">
            <a:avLst/>
          </a:prstGeom>
          <a:solidFill>
            <a:srgbClr val="FF0000"/>
          </a:solidFill>
          <a:scene3d>
            <a:camera prst="orthographicFront"/>
            <a:lightRig rig="soft" dir="t"/>
          </a:scene3d>
          <a:sp3d prstMaterial="metal">
            <a:bevelT w="171450" h="266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b="1" dirty="0" smtClean="0"/>
              <a:t>11</a:t>
            </a:r>
            <a:endParaRPr lang="en-AU" b="1" dirty="0"/>
          </a:p>
        </p:txBody>
      </p:sp>
      <p:pic>
        <p:nvPicPr>
          <p:cNvPr id="11" name="Picture 10">
            <a:extLst>
              <a:ext uri="{FF2B5EF4-FFF2-40B4-BE49-F238E27FC236}">
                <a16:creationId xmlns="" xmlns:a16="http://schemas.microsoft.com/office/drawing/2014/main" id="{B30D0733-E436-044F-8932-B87B47A3BB3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2936" y="0"/>
            <a:ext cx="1799063" cy="760747"/>
          </a:xfrm>
          <a:prstGeom prst="rect">
            <a:avLst/>
          </a:prstGeom>
          <a:solidFill>
            <a:schemeClr val="bg1"/>
          </a:solidFill>
          <a:effectLst>
            <a:softEdge rad="31750"/>
          </a:effectLst>
          <a:scene3d>
            <a:camera prst="orthographicFront"/>
            <a:lightRig rig="threePt" dir="t"/>
          </a:scene3d>
          <a:sp3d>
            <a:bevelT w="190500" h="209550"/>
            <a:bevelB/>
          </a:sp3d>
        </p:spPr>
      </p:pic>
      <p:sp>
        <p:nvSpPr>
          <p:cNvPr id="8" name="Subtitle 6"/>
          <p:cNvSpPr>
            <a:spLocks noGrp="1"/>
          </p:cNvSpPr>
          <p:nvPr>
            <p:ph type="subTitle" idx="1"/>
          </p:nvPr>
        </p:nvSpPr>
        <p:spPr>
          <a:xfrm>
            <a:off x="509239" y="1449656"/>
            <a:ext cx="11173522" cy="5584534"/>
          </a:xfrm>
        </p:spPr>
        <p:txBody>
          <a:bodyPr>
            <a:noAutofit/>
          </a:bodyPr>
          <a:lstStyle/>
          <a:p>
            <a:pPr marL="285750" indent="-285750" algn="l">
              <a:buFont typeface="Wingdings" panose="05000000000000000000" pitchFamily="2" charset="2"/>
              <a:buChar char="Ø"/>
            </a:pPr>
            <a:r>
              <a:rPr lang="en-AU" sz="2800" dirty="0" smtClean="0">
                <a:latin typeface="Times" panose="02020603050405020304" pitchFamily="18" charset="0"/>
                <a:cs typeface="Times" panose="02020603050405020304" pitchFamily="18" charset="0"/>
              </a:rPr>
              <a:t>To evaluate applicants’ knowledge in project management, there is a different approach which is reflected in PMP</a:t>
            </a:r>
            <a:r>
              <a:rPr lang="en-AU" sz="2800" baseline="30000" dirty="0">
                <a:latin typeface="Times" panose="02020603050405020304" pitchFamily="18" charset="0"/>
                <a:cs typeface="Times" panose="02020603050405020304" pitchFamily="18" charset="0"/>
              </a:rPr>
              <a:t> ®</a:t>
            </a:r>
            <a:r>
              <a:rPr lang="en-AU" sz="2800" dirty="0" smtClean="0">
                <a:latin typeface="Times" panose="02020603050405020304" pitchFamily="18" charset="0"/>
                <a:cs typeface="Times" panose="02020603050405020304" pitchFamily="18" charset="0"/>
              </a:rPr>
              <a:t> exam content outline</a:t>
            </a:r>
            <a:r>
              <a:rPr lang="fa-IR" sz="2800" dirty="0" smtClean="0">
                <a:latin typeface="Times" panose="02020603050405020304" pitchFamily="18" charset="0"/>
                <a:cs typeface="Times" panose="02020603050405020304" pitchFamily="18" charset="0"/>
              </a:rPr>
              <a:t> .</a:t>
            </a:r>
          </a:p>
          <a:p>
            <a:pPr marL="285750" indent="-285750" algn="l">
              <a:buFont typeface="Wingdings" panose="05000000000000000000" pitchFamily="2" charset="2"/>
              <a:buChar char="Ø"/>
            </a:pPr>
            <a:r>
              <a:rPr lang="en-AU" sz="2800" dirty="0" smtClean="0">
                <a:latin typeface="Times" panose="02020603050405020304" pitchFamily="18" charset="0"/>
                <a:cs typeface="Times" panose="02020603050405020304" pitchFamily="18" charset="0"/>
              </a:rPr>
              <a:t>In PMP</a:t>
            </a:r>
            <a:r>
              <a:rPr lang="en-AU" sz="2800" baseline="30000" dirty="0">
                <a:latin typeface="Times" panose="02020603050405020304" pitchFamily="18" charset="0"/>
                <a:cs typeface="Times" panose="02020603050405020304" pitchFamily="18" charset="0"/>
              </a:rPr>
              <a:t> ®</a:t>
            </a:r>
            <a:r>
              <a:rPr lang="en-AU" sz="2800" dirty="0" smtClean="0">
                <a:latin typeface="Times" panose="02020603050405020304" pitchFamily="18" charset="0"/>
                <a:cs typeface="Times" panose="02020603050405020304" pitchFamily="18" charset="0"/>
              </a:rPr>
              <a:t> exam, questions are divided to </a:t>
            </a:r>
            <a:r>
              <a:rPr lang="en-AU" sz="2800" b="1" i="1" u="sng" dirty="0" smtClean="0">
                <a:latin typeface="Times" panose="02020603050405020304" pitchFamily="18" charset="0"/>
                <a:cs typeface="Times" panose="02020603050405020304" pitchFamily="18" charset="0"/>
              </a:rPr>
              <a:t>Domains</a:t>
            </a:r>
          </a:p>
          <a:p>
            <a:pPr marL="285750" indent="-285750" algn="l">
              <a:buFont typeface="Wingdings" panose="05000000000000000000" pitchFamily="2" charset="2"/>
              <a:buChar char="Ø"/>
            </a:pPr>
            <a:r>
              <a:rPr lang="en-AU" sz="2800" dirty="0" smtClean="0">
                <a:latin typeface="Times" panose="02020603050405020304" pitchFamily="18" charset="0"/>
                <a:cs typeface="Times" panose="02020603050405020304" pitchFamily="18" charset="0"/>
              </a:rPr>
              <a:t>Each domain in the exam contains a number of </a:t>
            </a:r>
            <a:r>
              <a:rPr lang="en-AU" sz="2800" b="1" i="1" u="sng" dirty="0" smtClean="0">
                <a:latin typeface="Times" panose="02020603050405020304" pitchFamily="18" charset="0"/>
                <a:cs typeface="Times" panose="02020603050405020304" pitchFamily="18" charset="0"/>
              </a:rPr>
              <a:t>Tasks</a:t>
            </a:r>
          </a:p>
          <a:p>
            <a:pPr marL="285750" indent="-285750" algn="l">
              <a:buFont typeface="Wingdings" panose="05000000000000000000" pitchFamily="2" charset="2"/>
              <a:buChar char="Ø"/>
            </a:pPr>
            <a:r>
              <a:rPr lang="en-AU" sz="2800" dirty="0" smtClean="0">
                <a:latin typeface="Times" panose="02020603050405020304" pitchFamily="18" charset="0"/>
                <a:cs typeface="Times" panose="02020603050405020304" pitchFamily="18" charset="0"/>
              </a:rPr>
              <a:t>The applicant capability and knowledge in tackling and fulfilling these tasks are evaluated and examined in the form of questions.</a:t>
            </a:r>
          </a:p>
          <a:p>
            <a:pPr marL="285750" indent="-285750" algn="l">
              <a:buFont typeface="Wingdings" panose="05000000000000000000" pitchFamily="2" charset="2"/>
              <a:buChar char="Ø"/>
            </a:pPr>
            <a:r>
              <a:rPr lang="en-AU" sz="2800" dirty="0" smtClean="0">
                <a:latin typeface="Times" panose="02020603050405020304" pitchFamily="18" charset="0"/>
                <a:cs typeface="Times" panose="02020603050405020304" pitchFamily="18" charset="0"/>
              </a:rPr>
              <a:t>Again, this is the PMP</a:t>
            </a:r>
            <a:r>
              <a:rPr lang="en-AU" sz="2800" baseline="30000" dirty="0">
                <a:latin typeface="Times" panose="02020603050405020304" pitchFamily="18" charset="0"/>
                <a:cs typeface="Times" panose="02020603050405020304" pitchFamily="18" charset="0"/>
              </a:rPr>
              <a:t> ®</a:t>
            </a:r>
            <a:r>
              <a:rPr lang="en-AU" sz="2800" dirty="0" smtClean="0">
                <a:latin typeface="Times" panose="02020603050405020304" pitchFamily="18" charset="0"/>
                <a:cs typeface="Times" panose="02020603050405020304" pitchFamily="18" charset="0"/>
              </a:rPr>
              <a:t> exam approach and the essential Knowledge, skills and tools and techniques are the contents of PMBOK</a:t>
            </a:r>
            <a:r>
              <a:rPr lang="en-AU" sz="2800" baseline="30000" dirty="0">
                <a:latin typeface="Times" panose="02020603050405020304" pitchFamily="18" charset="0"/>
                <a:cs typeface="Times" panose="02020603050405020304" pitchFamily="18" charset="0"/>
              </a:rPr>
              <a:t> ®</a:t>
            </a:r>
            <a:r>
              <a:rPr lang="en-AU" sz="2800" dirty="0" smtClean="0">
                <a:latin typeface="Times" panose="02020603050405020304" pitchFamily="18" charset="0"/>
                <a:cs typeface="Times" panose="02020603050405020304" pitchFamily="18" charset="0"/>
              </a:rPr>
              <a:t> </a:t>
            </a:r>
          </a:p>
          <a:p>
            <a:pPr algn="l"/>
            <a:endParaRPr lang="en-AU" dirty="0" smtClean="0">
              <a:latin typeface="Times" panose="02020603050405020304" pitchFamily="18" charset="0"/>
              <a:cs typeface="Times" panose="02020603050405020304" pitchFamily="18" charset="0"/>
            </a:endParaRPr>
          </a:p>
          <a:p>
            <a:pPr marL="285750" indent="-285750" algn="l">
              <a:buFont typeface="Wingdings" panose="05000000000000000000" pitchFamily="2" charset="2"/>
              <a:buChar char="Ø"/>
            </a:pPr>
            <a:endParaRPr lang="en-AU" dirty="0"/>
          </a:p>
        </p:txBody>
      </p:sp>
      <p:sp>
        <p:nvSpPr>
          <p:cNvPr id="9" name="Rounded Rectangle 8"/>
          <p:cNvSpPr/>
          <p:nvPr/>
        </p:nvSpPr>
        <p:spPr>
          <a:xfrm>
            <a:off x="587022" y="6612250"/>
            <a:ext cx="11604978" cy="255363"/>
          </a:xfrm>
          <a:prstGeom prst="roundRect">
            <a:avLst/>
          </a:prstGeom>
          <a:gradFill>
            <a:gsLst>
              <a:gs pos="0">
                <a:srgbClr val="00B0F0"/>
              </a:gs>
              <a:gs pos="49000">
                <a:srgbClr val="002060"/>
              </a:gs>
              <a:gs pos="100000">
                <a:srgbClr val="00B0F0"/>
              </a:gs>
            </a:gsLst>
            <a:path path="rect">
              <a:fillToRect l="100000" t="10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/>
          </a:bodyPr>
          <a:lstStyle/>
          <a:p>
            <a:r>
              <a:rPr lang="en-AU" b="1" i="1" dirty="0" smtClean="0">
                <a:solidFill>
                  <a:srgbClr val="C00000"/>
                </a:solidFill>
              </a:rPr>
              <a:t>              </a:t>
            </a:r>
            <a:r>
              <a:rPr lang="en-AU" b="1" i="1" dirty="0" smtClean="0">
                <a:solidFill>
                  <a:srgbClr val="FFFF00"/>
                </a:solidFill>
              </a:rPr>
              <a:t>July 2019                                                                                                                       </a:t>
            </a:r>
            <a:r>
              <a:rPr lang="en-AU" b="1" i="1" dirty="0" smtClean="0">
                <a:solidFill>
                  <a:srgbClr val="FFC000"/>
                </a:solidFill>
              </a:rPr>
              <a:t>By :Reza Rudd, PMP</a:t>
            </a:r>
            <a:endParaRPr lang="en-AU" b="1" i="1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827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12192000" cy="724828"/>
          </a:xfrm>
          <a:prstGeom prst="rect">
            <a:avLst/>
          </a:prstGeom>
          <a:gradFill flip="none" rotWithShape="1">
            <a:gsLst>
              <a:gs pos="2000">
                <a:srgbClr val="00B0F0"/>
              </a:gs>
              <a:gs pos="9000">
                <a:schemeClr val="accent1">
                  <a:lumMod val="75000"/>
                </a:schemeClr>
              </a:gs>
              <a:gs pos="71000">
                <a:schemeClr val="accent1">
                  <a:lumMod val="50000"/>
                </a:schemeClr>
              </a:gs>
              <a:gs pos="49000">
                <a:schemeClr val="accent1">
                  <a:lumMod val="75000"/>
                </a:schemeClr>
              </a:gs>
              <a:gs pos="18000">
                <a:schemeClr val="accent1">
                  <a:lumMod val="75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27000" h="1206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AU" sz="4000" b="1" i="1" dirty="0" smtClean="0">
                <a:solidFill>
                  <a:schemeClr val="bg1"/>
                </a:solidFill>
                <a:latin typeface="Bookman Old Style" panose="02050604050505020204" pitchFamily="18" charset="0"/>
                <a:cs typeface="Arial" panose="020B0604020202020204" pitchFamily="34" charset="0"/>
              </a:rPr>
              <a:t>Current PMP</a:t>
            </a:r>
            <a:r>
              <a:rPr lang="en-AU" sz="4000" baseline="30000" dirty="0" smtClean="0">
                <a:latin typeface="Times" panose="02020603050405020304" pitchFamily="18" charset="0"/>
                <a:cs typeface="Times" panose="02020603050405020304" pitchFamily="18" charset="0"/>
              </a:rPr>
              <a:t> ®</a:t>
            </a:r>
            <a:r>
              <a:rPr lang="en-AU" sz="4000" b="1" i="1" dirty="0" smtClean="0">
                <a:solidFill>
                  <a:schemeClr val="bg1"/>
                </a:solidFill>
                <a:latin typeface="Bookman Old Style" panose="02050604050505020204" pitchFamily="18" charset="0"/>
                <a:cs typeface="Arial" panose="020B0604020202020204" pitchFamily="34" charset="0"/>
              </a:rPr>
              <a:t> VS New PMP</a:t>
            </a:r>
            <a:r>
              <a:rPr lang="en-AU" sz="4000" baseline="30000" dirty="0">
                <a:latin typeface="Times" panose="02020603050405020304" pitchFamily="18" charset="0"/>
                <a:cs typeface="Times" panose="02020603050405020304" pitchFamily="18" charset="0"/>
              </a:rPr>
              <a:t> ®</a:t>
            </a:r>
            <a:endParaRPr lang="en-AU" sz="4000" b="1" i="1" dirty="0">
              <a:solidFill>
                <a:schemeClr val="bg1"/>
              </a:solidFill>
              <a:latin typeface="Bookman Old Style" panose="02050604050505020204" pitchFamily="18" charset="0"/>
              <a:cs typeface="Arial" panose="020B0604020202020204" pitchFamily="34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0" y="724828"/>
            <a:ext cx="12192000" cy="45719"/>
          </a:xfrm>
          <a:prstGeom prst="rect">
            <a:avLst/>
          </a:prstGeom>
          <a:gradFill flip="none" rotWithShape="1">
            <a:gsLst>
              <a:gs pos="0">
                <a:schemeClr val="accent4">
                  <a:lumMod val="20000"/>
                  <a:lumOff val="80000"/>
                </a:schemeClr>
              </a:gs>
              <a:gs pos="100000">
                <a:schemeClr val="accent2">
                  <a:lumMod val="40000"/>
                  <a:lumOff val="60000"/>
                </a:schemeClr>
              </a:gs>
              <a:gs pos="89000">
                <a:schemeClr val="accent1">
                  <a:lumMod val="75000"/>
                </a:schemeClr>
              </a:gs>
              <a:gs pos="16000">
                <a:schemeClr val="accent1">
                  <a:lumMod val="40000"/>
                  <a:lumOff val="6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18" name="Rounded Rectangle 17"/>
          <p:cNvSpPr/>
          <p:nvPr/>
        </p:nvSpPr>
        <p:spPr>
          <a:xfrm>
            <a:off x="587022" y="6601522"/>
            <a:ext cx="11604978" cy="255363"/>
          </a:xfrm>
          <a:prstGeom prst="roundRect">
            <a:avLst/>
          </a:prstGeom>
          <a:gradFill>
            <a:gsLst>
              <a:gs pos="0">
                <a:srgbClr val="00B0F0"/>
              </a:gs>
              <a:gs pos="49000">
                <a:srgbClr val="002060"/>
              </a:gs>
              <a:gs pos="100000">
                <a:srgbClr val="00B0F0"/>
              </a:gs>
            </a:gsLst>
            <a:path path="rect">
              <a:fillToRect l="100000" t="10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AU" sz="1400" i="1" dirty="0">
              <a:solidFill>
                <a:srgbClr val="002060"/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0" y="6400800"/>
            <a:ext cx="587022" cy="457200"/>
          </a:xfrm>
          <a:prstGeom prst="rect">
            <a:avLst/>
          </a:prstGeom>
          <a:solidFill>
            <a:srgbClr val="FF0000"/>
          </a:solidFill>
          <a:scene3d>
            <a:camera prst="orthographicFront"/>
            <a:lightRig rig="soft" dir="t"/>
          </a:scene3d>
          <a:sp3d prstMaterial="metal">
            <a:bevelT w="171450" h="266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b="1" dirty="0" smtClean="0"/>
              <a:t>12</a:t>
            </a:r>
            <a:endParaRPr lang="en-AU" b="1" dirty="0"/>
          </a:p>
        </p:txBody>
      </p:sp>
      <p:pic>
        <p:nvPicPr>
          <p:cNvPr id="11" name="Picture 10">
            <a:extLst>
              <a:ext uri="{FF2B5EF4-FFF2-40B4-BE49-F238E27FC236}">
                <a16:creationId xmlns="" xmlns:a16="http://schemas.microsoft.com/office/drawing/2014/main" id="{B30D0733-E436-044F-8932-B87B47A3BB3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2936" y="0"/>
            <a:ext cx="1799063" cy="760747"/>
          </a:xfrm>
          <a:prstGeom prst="rect">
            <a:avLst/>
          </a:prstGeom>
          <a:solidFill>
            <a:schemeClr val="bg1"/>
          </a:solidFill>
          <a:effectLst>
            <a:softEdge rad="31750"/>
          </a:effectLst>
          <a:scene3d>
            <a:camera prst="orthographicFront"/>
            <a:lightRig rig="threePt" dir="t"/>
          </a:scene3d>
          <a:sp3d>
            <a:bevelT w="190500" h="209550"/>
            <a:bevelB/>
          </a:sp3d>
        </p:spPr>
      </p:pic>
      <p:sp>
        <p:nvSpPr>
          <p:cNvPr id="8" name="Subtitle 6"/>
          <p:cNvSpPr>
            <a:spLocks noGrp="1"/>
          </p:cNvSpPr>
          <p:nvPr>
            <p:ph type="subTitle" idx="1"/>
          </p:nvPr>
        </p:nvSpPr>
        <p:spPr>
          <a:xfrm>
            <a:off x="587022" y="1495375"/>
            <a:ext cx="11173522" cy="5584534"/>
          </a:xfrm>
        </p:spPr>
        <p:txBody>
          <a:bodyPr>
            <a:noAutofit/>
          </a:bodyPr>
          <a:lstStyle/>
          <a:p>
            <a:pPr marL="285750" indent="-285750" algn="l">
              <a:buFont typeface="Wingdings" panose="05000000000000000000" pitchFamily="2" charset="2"/>
              <a:buChar char="Ø"/>
            </a:pPr>
            <a:r>
              <a:rPr lang="en-AU" dirty="0" smtClean="0">
                <a:latin typeface="Times" panose="02020603050405020304" pitchFamily="18" charset="0"/>
                <a:cs typeface="Times" panose="02020603050405020304" pitchFamily="18" charset="0"/>
              </a:rPr>
              <a:t>Project life cycle:</a:t>
            </a:r>
          </a:p>
          <a:p>
            <a:pPr marL="342900" indent="-342900" algn="l">
              <a:buFont typeface="Wingdings" panose="05000000000000000000" pitchFamily="2" charset="2"/>
              <a:buChar char="v"/>
            </a:pPr>
            <a:r>
              <a:rPr lang="en-AU" dirty="0" smtClean="0">
                <a:latin typeface="Times" panose="02020603050405020304" pitchFamily="18" charset="0"/>
                <a:cs typeface="Times" panose="02020603050405020304" pitchFamily="18" charset="0"/>
              </a:rPr>
              <a:t>Due to the new industries requirements, more emphasis is put on the adaptive life cycle. Therefore, </a:t>
            </a:r>
            <a:r>
              <a:rPr lang="en-AU" dirty="0">
                <a:latin typeface="Times" panose="02020603050405020304" pitchFamily="18" charset="0"/>
                <a:cs typeface="Times" panose="02020603050405020304" pitchFamily="18" charset="0"/>
              </a:rPr>
              <a:t>About half of the examination will represent predictive project management approaches and the other half will represent agile or hybrid approaches</a:t>
            </a:r>
            <a:endParaRPr lang="en-AU" dirty="0" smtClean="0">
              <a:latin typeface="Times" panose="02020603050405020304" pitchFamily="18" charset="0"/>
              <a:cs typeface="Times" panose="02020603050405020304" pitchFamily="18" charset="0"/>
            </a:endParaRPr>
          </a:p>
          <a:p>
            <a:pPr marL="285750" indent="-285750" algn="l">
              <a:buFont typeface="Wingdings" panose="05000000000000000000" pitchFamily="2" charset="2"/>
              <a:buChar char="Ø"/>
            </a:pPr>
            <a:r>
              <a:rPr lang="en-AU" dirty="0" smtClean="0">
                <a:latin typeface="Times" panose="02020603050405020304" pitchFamily="18" charset="0"/>
                <a:cs typeface="Times" panose="02020603050405020304" pitchFamily="18" charset="0"/>
              </a:rPr>
              <a:t>Domains:</a:t>
            </a:r>
          </a:p>
          <a:p>
            <a:pPr marL="342900" indent="-342900" algn="l">
              <a:buFont typeface="Wingdings" panose="05000000000000000000" pitchFamily="2" charset="2"/>
              <a:buChar char="v"/>
            </a:pPr>
            <a:r>
              <a:rPr lang="en-AU" dirty="0" smtClean="0">
                <a:latin typeface="Times" panose="02020603050405020304" pitchFamily="18" charset="0"/>
                <a:cs typeface="Times" panose="02020603050405020304" pitchFamily="18" charset="0"/>
              </a:rPr>
              <a:t>In </a:t>
            </a:r>
            <a:r>
              <a:rPr lang="en-AU" dirty="0">
                <a:latin typeface="Times" panose="02020603050405020304" pitchFamily="18" charset="0"/>
                <a:cs typeface="Times" panose="02020603050405020304" pitchFamily="18" charset="0"/>
              </a:rPr>
              <a:t>the current PMP exam content outline, the domains are:</a:t>
            </a:r>
          </a:p>
          <a:p>
            <a:pPr algn="l"/>
            <a:r>
              <a:rPr lang="en-AU" dirty="0">
                <a:latin typeface="Times" panose="02020603050405020304" pitchFamily="18" charset="0"/>
                <a:cs typeface="Times" panose="02020603050405020304" pitchFamily="18" charset="0"/>
              </a:rPr>
              <a:t>           - </a:t>
            </a:r>
            <a:r>
              <a:rPr lang="en-AU" b="1" i="1" dirty="0">
                <a:latin typeface="Times" panose="02020603050405020304" pitchFamily="18" charset="0"/>
                <a:cs typeface="Times" panose="02020603050405020304" pitchFamily="18" charset="0"/>
              </a:rPr>
              <a:t>Initiating, planning, execution, </a:t>
            </a:r>
            <a:r>
              <a:rPr lang="en-AU" b="1" i="1" dirty="0" err="1" smtClean="0">
                <a:latin typeface="Times" panose="02020603050405020304" pitchFamily="18" charset="0"/>
                <a:cs typeface="Times" panose="02020603050405020304" pitchFamily="18" charset="0"/>
              </a:rPr>
              <a:t>Monitoring&amp;controlling</a:t>
            </a:r>
            <a:r>
              <a:rPr lang="en-AU" b="1" i="1" dirty="0" smtClean="0">
                <a:latin typeface="Times" panose="02020603050405020304" pitchFamily="18" charset="0"/>
                <a:cs typeface="Times" panose="02020603050405020304" pitchFamily="18" charset="0"/>
              </a:rPr>
              <a:t> </a:t>
            </a:r>
            <a:r>
              <a:rPr lang="en-AU" b="1" i="1" dirty="0">
                <a:latin typeface="Times" panose="02020603050405020304" pitchFamily="18" charset="0"/>
                <a:cs typeface="Times" panose="02020603050405020304" pitchFamily="18" charset="0"/>
              </a:rPr>
              <a:t>and closing</a:t>
            </a:r>
          </a:p>
          <a:p>
            <a:pPr marL="342900" indent="-342900" algn="l">
              <a:buFont typeface="Wingdings" panose="05000000000000000000" pitchFamily="2" charset="2"/>
              <a:buChar char="v"/>
            </a:pPr>
            <a:r>
              <a:rPr lang="en-AU" dirty="0">
                <a:latin typeface="Times" panose="02020603050405020304" pitchFamily="18" charset="0"/>
                <a:cs typeface="Times" panose="02020603050405020304" pitchFamily="18" charset="0"/>
              </a:rPr>
              <a:t>These domains will be changed in the new outline to:</a:t>
            </a:r>
          </a:p>
          <a:p>
            <a:pPr algn="l"/>
            <a:r>
              <a:rPr lang="en-AU" dirty="0">
                <a:latin typeface="Times" panose="02020603050405020304" pitchFamily="18" charset="0"/>
                <a:cs typeface="Times" panose="02020603050405020304" pitchFamily="18" charset="0"/>
              </a:rPr>
              <a:t>            - </a:t>
            </a:r>
            <a:r>
              <a:rPr lang="en-AU" b="1" i="1" dirty="0">
                <a:latin typeface="Times" panose="02020603050405020304" pitchFamily="18" charset="0"/>
                <a:cs typeface="Times" panose="02020603050405020304" pitchFamily="18" charset="0"/>
              </a:rPr>
              <a:t>People, process and business environment</a:t>
            </a:r>
          </a:p>
          <a:p>
            <a:pPr marL="342900" indent="-342900" algn="l">
              <a:buFont typeface="Wingdings" panose="05000000000000000000" pitchFamily="2" charset="2"/>
              <a:buChar char="v"/>
            </a:pPr>
            <a:r>
              <a:rPr lang="en-AU" dirty="0">
                <a:latin typeface="Times" panose="02020603050405020304" pitchFamily="18" charset="0"/>
                <a:cs typeface="Times" panose="02020603050405020304" pitchFamily="18" charset="0"/>
              </a:rPr>
              <a:t>The related tasks are changes accordingly</a:t>
            </a:r>
          </a:p>
          <a:p>
            <a:pPr algn="l"/>
            <a:endParaRPr lang="en-AU" dirty="0" smtClean="0">
              <a:latin typeface="Times" panose="02020603050405020304" pitchFamily="18" charset="0"/>
              <a:cs typeface="Times" panose="02020603050405020304" pitchFamily="18" charset="0"/>
            </a:endParaRPr>
          </a:p>
          <a:p>
            <a:pPr marL="285750" indent="-285750" algn="l">
              <a:buFont typeface="Wingdings" panose="05000000000000000000" pitchFamily="2" charset="2"/>
              <a:buChar char="Ø"/>
            </a:pPr>
            <a:endParaRPr lang="en-AU" dirty="0">
              <a:latin typeface="Times" panose="02020603050405020304" pitchFamily="18" charset="0"/>
              <a:cs typeface="Times" panose="02020603050405020304" pitchFamily="18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587022" y="6601522"/>
            <a:ext cx="11604978" cy="255363"/>
          </a:xfrm>
          <a:prstGeom prst="roundRect">
            <a:avLst/>
          </a:prstGeom>
          <a:gradFill>
            <a:gsLst>
              <a:gs pos="0">
                <a:srgbClr val="00B0F0"/>
              </a:gs>
              <a:gs pos="49000">
                <a:srgbClr val="002060"/>
              </a:gs>
              <a:gs pos="100000">
                <a:srgbClr val="00B0F0"/>
              </a:gs>
            </a:gsLst>
            <a:path path="rect">
              <a:fillToRect l="100000" t="10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/>
          </a:bodyPr>
          <a:lstStyle/>
          <a:p>
            <a:r>
              <a:rPr lang="en-AU" b="1" i="1" dirty="0" smtClean="0">
                <a:solidFill>
                  <a:srgbClr val="C00000"/>
                </a:solidFill>
              </a:rPr>
              <a:t>              </a:t>
            </a:r>
            <a:r>
              <a:rPr lang="en-AU" b="1" i="1" dirty="0" smtClean="0">
                <a:solidFill>
                  <a:srgbClr val="FFFF00"/>
                </a:solidFill>
              </a:rPr>
              <a:t>July 2019                                                                                                                       </a:t>
            </a:r>
            <a:r>
              <a:rPr lang="en-AU" b="1" i="1" dirty="0" smtClean="0">
                <a:solidFill>
                  <a:srgbClr val="FFC000"/>
                </a:solidFill>
              </a:rPr>
              <a:t>By :Reza Rudd, PMP</a:t>
            </a:r>
            <a:endParaRPr lang="en-AU" b="1" i="1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6192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12192000" cy="724828"/>
          </a:xfrm>
          <a:prstGeom prst="rect">
            <a:avLst/>
          </a:prstGeom>
          <a:gradFill flip="none" rotWithShape="1">
            <a:gsLst>
              <a:gs pos="2000">
                <a:srgbClr val="00B0F0"/>
              </a:gs>
              <a:gs pos="9000">
                <a:schemeClr val="accent1">
                  <a:lumMod val="75000"/>
                </a:schemeClr>
              </a:gs>
              <a:gs pos="71000">
                <a:schemeClr val="accent1">
                  <a:lumMod val="50000"/>
                </a:schemeClr>
              </a:gs>
              <a:gs pos="49000">
                <a:schemeClr val="accent1">
                  <a:lumMod val="75000"/>
                </a:schemeClr>
              </a:gs>
              <a:gs pos="18000">
                <a:schemeClr val="accent1">
                  <a:lumMod val="75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27000" h="1206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AU" sz="4000" b="1" i="1" dirty="0" smtClean="0">
                <a:solidFill>
                  <a:schemeClr val="bg1"/>
                </a:solidFill>
                <a:latin typeface="Bookman Old Style" panose="02050604050505020204" pitchFamily="18" charset="0"/>
                <a:cs typeface="Arial" panose="020B0604020202020204" pitchFamily="34" charset="0"/>
              </a:rPr>
              <a:t>PMP</a:t>
            </a:r>
            <a:r>
              <a:rPr lang="en-AU" sz="4000" baseline="30000" dirty="0">
                <a:latin typeface="Times" panose="02020603050405020304" pitchFamily="18" charset="0"/>
                <a:cs typeface="Times" panose="02020603050405020304" pitchFamily="18" charset="0"/>
              </a:rPr>
              <a:t> ®</a:t>
            </a:r>
            <a:r>
              <a:rPr lang="en-AU" sz="4000" b="1" i="1" dirty="0" smtClean="0">
                <a:solidFill>
                  <a:schemeClr val="bg1"/>
                </a:solidFill>
                <a:latin typeface="Bookman Old Style" panose="02050604050505020204" pitchFamily="18" charset="0"/>
                <a:cs typeface="Arial" panose="020B0604020202020204" pitchFamily="34" charset="0"/>
              </a:rPr>
              <a:t> exam domains- percentage</a:t>
            </a:r>
            <a:endParaRPr lang="en-AU" sz="4000" b="1" i="1" dirty="0">
              <a:solidFill>
                <a:schemeClr val="bg1"/>
              </a:solidFill>
              <a:latin typeface="Bookman Old Style" panose="02050604050505020204" pitchFamily="18" charset="0"/>
              <a:cs typeface="Arial" panose="020B0604020202020204" pitchFamily="34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0" y="724828"/>
            <a:ext cx="12192000" cy="45719"/>
          </a:xfrm>
          <a:prstGeom prst="rect">
            <a:avLst/>
          </a:prstGeom>
          <a:gradFill flip="none" rotWithShape="1">
            <a:gsLst>
              <a:gs pos="0">
                <a:schemeClr val="accent4">
                  <a:lumMod val="20000"/>
                  <a:lumOff val="80000"/>
                </a:schemeClr>
              </a:gs>
              <a:gs pos="100000">
                <a:schemeClr val="accent2">
                  <a:lumMod val="40000"/>
                  <a:lumOff val="60000"/>
                </a:schemeClr>
              </a:gs>
              <a:gs pos="89000">
                <a:schemeClr val="accent1">
                  <a:lumMod val="75000"/>
                </a:schemeClr>
              </a:gs>
              <a:gs pos="16000">
                <a:schemeClr val="accent1">
                  <a:lumMod val="40000"/>
                  <a:lumOff val="6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18" name="Rounded Rectangle 17"/>
          <p:cNvSpPr/>
          <p:nvPr/>
        </p:nvSpPr>
        <p:spPr>
          <a:xfrm>
            <a:off x="587022" y="6601522"/>
            <a:ext cx="11604978" cy="255363"/>
          </a:xfrm>
          <a:prstGeom prst="roundRect">
            <a:avLst/>
          </a:prstGeom>
          <a:gradFill>
            <a:gsLst>
              <a:gs pos="0">
                <a:srgbClr val="00B0F0"/>
              </a:gs>
              <a:gs pos="49000">
                <a:srgbClr val="002060"/>
              </a:gs>
              <a:gs pos="100000">
                <a:srgbClr val="00B0F0"/>
              </a:gs>
            </a:gsLst>
            <a:path path="rect">
              <a:fillToRect l="100000" t="10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AU" sz="1400" i="1" dirty="0">
              <a:solidFill>
                <a:srgbClr val="002060"/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0" y="6400800"/>
            <a:ext cx="587022" cy="457200"/>
          </a:xfrm>
          <a:prstGeom prst="rect">
            <a:avLst/>
          </a:prstGeom>
          <a:solidFill>
            <a:srgbClr val="FF0000"/>
          </a:solidFill>
          <a:scene3d>
            <a:camera prst="orthographicFront"/>
            <a:lightRig rig="soft" dir="t"/>
          </a:scene3d>
          <a:sp3d prstMaterial="metal">
            <a:bevelT w="171450" h="266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b="1" dirty="0" smtClean="0"/>
              <a:t>13</a:t>
            </a:r>
            <a:endParaRPr lang="en-AU" b="1" dirty="0"/>
          </a:p>
        </p:txBody>
      </p:sp>
      <p:pic>
        <p:nvPicPr>
          <p:cNvPr id="11" name="Picture 10">
            <a:extLst>
              <a:ext uri="{FF2B5EF4-FFF2-40B4-BE49-F238E27FC236}">
                <a16:creationId xmlns="" xmlns:a16="http://schemas.microsoft.com/office/drawing/2014/main" id="{B30D0733-E436-044F-8932-B87B47A3BB3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2936" y="0"/>
            <a:ext cx="1799063" cy="760747"/>
          </a:xfrm>
          <a:prstGeom prst="rect">
            <a:avLst/>
          </a:prstGeom>
          <a:solidFill>
            <a:schemeClr val="bg1"/>
          </a:solidFill>
          <a:effectLst>
            <a:softEdge rad="31750"/>
          </a:effectLst>
          <a:scene3d>
            <a:camera prst="orthographicFront"/>
            <a:lightRig rig="threePt" dir="t"/>
          </a:scene3d>
          <a:sp3d>
            <a:bevelT w="190500" h="209550"/>
            <a:bevelB/>
          </a:sp3d>
        </p:spPr>
      </p:pic>
      <p:sp>
        <p:nvSpPr>
          <p:cNvPr id="8" name="TextBox 7"/>
          <p:cNvSpPr txBox="1"/>
          <p:nvPr/>
        </p:nvSpPr>
        <p:spPr>
          <a:xfrm>
            <a:off x="1322363" y="1571164"/>
            <a:ext cx="8736037" cy="523220"/>
          </a:xfrm>
          <a:prstGeom prst="rect">
            <a:avLst/>
          </a:prstGeom>
          <a:solidFill>
            <a:srgbClr val="FFC000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n-AU" sz="2800" b="1" i="1" dirty="0" smtClean="0"/>
              <a:t>Current PMP exam Structure</a:t>
            </a:r>
            <a:endParaRPr lang="en-AU" sz="2800" b="1" i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0579" y="2095499"/>
            <a:ext cx="8627821" cy="4165155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1561514" y="1571164"/>
            <a:ext cx="8496884" cy="523220"/>
          </a:xfrm>
          <a:prstGeom prst="rect">
            <a:avLst/>
          </a:prstGeom>
          <a:solidFill>
            <a:srgbClr val="FFC000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n-AU" sz="2800" b="1" i="1" dirty="0" smtClean="0"/>
              <a:t>New PMP exam Structure</a:t>
            </a:r>
            <a:endParaRPr lang="en-AU" sz="2800" b="1" i="1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0578" y="2094385"/>
            <a:ext cx="8627819" cy="2851492"/>
          </a:xfrm>
          <a:prstGeom prst="rect">
            <a:avLst/>
          </a:prstGeom>
        </p:spPr>
      </p:pic>
      <p:sp>
        <p:nvSpPr>
          <p:cNvPr id="13" name="Rounded Rectangle 12"/>
          <p:cNvSpPr/>
          <p:nvPr/>
        </p:nvSpPr>
        <p:spPr>
          <a:xfrm>
            <a:off x="587022" y="6602637"/>
            <a:ext cx="11604978" cy="255363"/>
          </a:xfrm>
          <a:prstGeom prst="roundRect">
            <a:avLst/>
          </a:prstGeom>
          <a:gradFill>
            <a:gsLst>
              <a:gs pos="0">
                <a:srgbClr val="00B0F0"/>
              </a:gs>
              <a:gs pos="49000">
                <a:srgbClr val="002060"/>
              </a:gs>
              <a:gs pos="100000">
                <a:srgbClr val="00B0F0"/>
              </a:gs>
            </a:gsLst>
            <a:path path="rect">
              <a:fillToRect l="100000" t="10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/>
          </a:bodyPr>
          <a:lstStyle/>
          <a:p>
            <a:r>
              <a:rPr lang="en-AU" b="1" i="1" dirty="0" smtClean="0">
                <a:solidFill>
                  <a:srgbClr val="C00000"/>
                </a:solidFill>
              </a:rPr>
              <a:t>              </a:t>
            </a:r>
            <a:r>
              <a:rPr lang="en-AU" b="1" i="1" dirty="0" smtClean="0">
                <a:solidFill>
                  <a:srgbClr val="FFFF00"/>
                </a:solidFill>
              </a:rPr>
              <a:t>July 2019                                                                                                                       </a:t>
            </a:r>
            <a:r>
              <a:rPr lang="en-AU" b="1" i="1" dirty="0" smtClean="0">
                <a:solidFill>
                  <a:srgbClr val="FFC000"/>
                </a:solidFill>
              </a:rPr>
              <a:t>By :Reza Rudd, PMP</a:t>
            </a:r>
            <a:endParaRPr lang="en-AU" b="1" i="1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48844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0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42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3.7037E-7 L 0.27227 0.08657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607" y="4329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75E-6 -4.44444E-6 L 0.27774 -0.02916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880" y="-1458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3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6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42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826 0.12477 L -0.20703 0.08009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945" y="-2245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75E-6 7.40741E-7 L -0.21145 -0.0882 " pathEditMode="relative" rAng="0" ptsTypes="AA"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573" y="-44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8" grpId="2" animBg="1"/>
      <p:bldP spid="8" grpId="3" animBg="1"/>
      <p:bldP spid="12" grpId="0" animBg="1"/>
      <p:bldP spid="12" grpId="1" animBg="1"/>
      <p:bldP spid="12" grpId="2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12192000" cy="724828"/>
          </a:xfrm>
          <a:prstGeom prst="rect">
            <a:avLst/>
          </a:prstGeom>
          <a:gradFill flip="none" rotWithShape="1">
            <a:gsLst>
              <a:gs pos="2000">
                <a:srgbClr val="00B0F0"/>
              </a:gs>
              <a:gs pos="9000">
                <a:schemeClr val="accent1">
                  <a:lumMod val="75000"/>
                </a:schemeClr>
              </a:gs>
              <a:gs pos="71000">
                <a:schemeClr val="accent1">
                  <a:lumMod val="50000"/>
                </a:schemeClr>
              </a:gs>
              <a:gs pos="49000">
                <a:schemeClr val="accent1">
                  <a:lumMod val="75000"/>
                </a:schemeClr>
              </a:gs>
              <a:gs pos="18000">
                <a:schemeClr val="accent1">
                  <a:lumMod val="75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27000" h="1206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AU" sz="4000" b="1" i="1" dirty="0" smtClean="0">
                <a:solidFill>
                  <a:schemeClr val="bg1"/>
                </a:solidFill>
                <a:latin typeface="Bookman Old Style" panose="02050604050505020204" pitchFamily="18" charset="0"/>
                <a:cs typeface="Arial" panose="020B0604020202020204" pitchFamily="34" charset="0"/>
              </a:rPr>
              <a:t>New PMP</a:t>
            </a:r>
            <a:r>
              <a:rPr lang="en-AU" sz="4000" baseline="30000" dirty="0">
                <a:latin typeface="Times" panose="02020603050405020304" pitchFamily="18" charset="0"/>
                <a:cs typeface="Times" panose="02020603050405020304" pitchFamily="18" charset="0"/>
              </a:rPr>
              <a:t> ® </a:t>
            </a:r>
            <a:r>
              <a:rPr lang="en-AU" sz="4000" baseline="30000" dirty="0" smtClean="0">
                <a:latin typeface="Times" panose="02020603050405020304" pitchFamily="18" charset="0"/>
                <a:cs typeface="Times" panose="02020603050405020304" pitchFamily="18" charset="0"/>
              </a:rPr>
              <a:t> </a:t>
            </a:r>
            <a:r>
              <a:rPr lang="en-AU" sz="4000" b="1" i="1" dirty="0">
                <a:solidFill>
                  <a:schemeClr val="bg1"/>
                </a:solidFill>
                <a:latin typeface="Bookman Old Style" panose="02050604050505020204" pitchFamily="18" charset="0"/>
                <a:cs typeface="Arial" panose="020B0604020202020204" pitchFamily="34" charset="0"/>
              </a:rPr>
              <a:t>exam</a:t>
            </a:r>
            <a:r>
              <a:rPr lang="en-AU" sz="4000" b="1" i="1" dirty="0" smtClean="0">
                <a:solidFill>
                  <a:schemeClr val="bg1"/>
                </a:solidFill>
                <a:latin typeface="Bookman Old Style" panose="02050604050505020204" pitchFamily="18" charset="0"/>
                <a:cs typeface="Arial" panose="020B0604020202020204" pitchFamily="34" charset="0"/>
              </a:rPr>
              <a:t>- </a:t>
            </a:r>
            <a:r>
              <a:rPr lang="en-AU" sz="4000" b="1" i="1" dirty="0" smtClean="0">
                <a:solidFill>
                  <a:schemeClr val="bg1"/>
                </a:solidFill>
                <a:latin typeface="Bookman Old Style" panose="02050604050505020204" pitchFamily="18" charset="0"/>
                <a:cs typeface="Arial" panose="020B0604020202020204" pitchFamily="34" charset="0"/>
              </a:rPr>
              <a:t>Clarification</a:t>
            </a:r>
            <a:endParaRPr lang="en-AU" sz="4000" b="1" i="1" dirty="0">
              <a:solidFill>
                <a:schemeClr val="bg1"/>
              </a:solidFill>
              <a:latin typeface="Bookman Old Style" panose="02050604050505020204" pitchFamily="18" charset="0"/>
              <a:cs typeface="Arial" panose="020B0604020202020204" pitchFamily="34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0" y="724828"/>
            <a:ext cx="12192000" cy="45719"/>
          </a:xfrm>
          <a:prstGeom prst="rect">
            <a:avLst/>
          </a:prstGeom>
          <a:gradFill flip="none" rotWithShape="1">
            <a:gsLst>
              <a:gs pos="0">
                <a:schemeClr val="accent4">
                  <a:lumMod val="20000"/>
                  <a:lumOff val="80000"/>
                </a:schemeClr>
              </a:gs>
              <a:gs pos="100000">
                <a:schemeClr val="accent2">
                  <a:lumMod val="40000"/>
                  <a:lumOff val="60000"/>
                </a:schemeClr>
              </a:gs>
              <a:gs pos="89000">
                <a:schemeClr val="accent1">
                  <a:lumMod val="75000"/>
                </a:schemeClr>
              </a:gs>
              <a:gs pos="16000">
                <a:schemeClr val="accent1">
                  <a:lumMod val="40000"/>
                  <a:lumOff val="6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18" name="Rounded Rectangle 17"/>
          <p:cNvSpPr/>
          <p:nvPr/>
        </p:nvSpPr>
        <p:spPr>
          <a:xfrm>
            <a:off x="587022" y="6601522"/>
            <a:ext cx="11604978" cy="255363"/>
          </a:xfrm>
          <a:prstGeom prst="roundRect">
            <a:avLst/>
          </a:prstGeom>
          <a:gradFill>
            <a:gsLst>
              <a:gs pos="0">
                <a:srgbClr val="00B0F0"/>
              </a:gs>
              <a:gs pos="49000">
                <a:srgbClr val="002060"/>
              </a:gs>
              <a:gs pos="100000">
                <a:srgbClr val="00B0F0"/>
              </a:gs>
            </a:gsLst>
            <a:path path="rect">
              <a:fillToRect l="100000" t="10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AU" sz="1400" i="1" dirty="0">
              <a:solidFill>
                <a:srgbClr val="002060"/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0" y="6400800"/>
            <a:ext cx="587022" cy="457200"/>
          </a:xfrm>
          <a:prstGeom prst="rect">
            <a:avLst/>
          </a:prstGeom>
          <a:solidFill>
            <a:srgbClr val="FF0000"/>
          </a:solidFill>
          <a:scene3d>
            <a:camera prst="orthographicFront"/>
            <a:lightRig rig="soft" dir="t"/>
          </a:scene3d>
          <a:sp3d prstMaterial="metal">
            <a:bevelT w="171450" h="266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b="1" dirty="0" smtClean="0"/>
              <a:t>14</a:t>
            </a:r>
            <a:endParaRPr lang="en-AU" b="1" dirty="0"/>
          </a:p>
        </p:txBody>
      </p:sp>
      <p:pic>
        <p:nvPicPr>
          <p:cNvPr id="11" name="Picture 10">
            <a:extLst>
              <a:ext uri="{FF2B5EF4-FFF2-40B4-BE49-F238E27FC236}">
                <a16:creationId xmlns="" xmlns:a16="http://schemas.microsoft.com/office/drawing/2014/main" id="{B30D0733-E436-044F-8932-B87B47A3BB3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2936" y="0"/>
            <a:ext cx="1799063" cy="760747"/>
          </a:xfrm>
          <a:prstGeom prst="rect">
            <a:avLst/>
          </a:prstGeom>
          <a:solidFill>
            <a:schemeClr val="bg1"/>
          </a:solidFill>
          <a:effectLst>
            <a:softEdge rad="31750"/>
          </a:effectLst>
          <a:scene3d>
            <a:camera prst="orthographicFront"/>
            <a:lightRig rig="threePt" dir="t"/>
          </a:scene3d>
          <a:sp3d>
            <a:bevelT w="190500" h="209550"/>
            <a:bevelB/>
          </a:sp3d>
        </p:spPr>
      </p:pic>
      <p:sp>
        <p:nvSpPr>
          <p:cNvPr id="8" name="Subtitle 6"/>
          <p:cNvSpPr>
            <a:spLocks noGrp="1"/>
          </p:cNvSpPr>
          <p:nvPr>
            <p:ph type="subTitle" idx="1"/>
          </p:nvPr>
        </p:nvSpPr>
        <p:spPr>
          <a:xfrm>
            <a:off x="587022" y="1273466"/>
            <a:ext cx="11173522" cy="5584534"/>
          </a:xfrm>
        </p:spPr>
        <p:txBody>
          <a:bodyPr>
            <a:noAutofit/>
          </a:bodyPr>
          <a:lstStyle/>
          <a:p>
            <a:pPr marL="285750" indent="-285750" algn="l">
              <a:buFont typeface="Wingdings" panose="05000000000000000000" pitchFamily="2" charset="2"/>
              <a:buChar char="Ø"/>
            </a:pPr>
            <a:r>
              <a:rPr lang="en-AU" dirty="0" smtClean="0">
                <a:latin typeface="Times" panose="02020603050405020304" pitchFamily="18" charset="0"/>
                <a:cs typeface="Times" panose="02020603050405020304" pitchFamily="18" charset="0"/>
              </a:rPr>
              <a:t>The new domains are the result of PMI</a:t>
            </a:r>
            <a:r>
              <a:rPr lang="en-AU" baseline="30000" dirty="0">
                <a:latin typeface="Times" panose="02020603050405020304" pitchFamily="18" charset="0"/>
                <a:cs typeface="Times" panose="02020603050405020304" pitchFamily="18" charset="0"/>
              </a:rPr>
              <a:t> ®</a:t>
            </a:r>
            <a:r>
              <a:rPr lang="en-AU" dirty="0" smtClean="0">
                <a:latin typeface="Times" panose="02020603050405020304" pitchFamily="18" charset="0"/>
                <a:cs typeface="Times" panose="02020603050405020304" pitchFamily="18" charset="0"/>
              </a:rPr>
              <a:t> work on simplifying </a:t>
            </a:r>
            <a:r>
              <a:rPr lang="en-AU" dirty="0">
                <a:latin typeface="Times" panose="02020603050405020304" pitchFamily="18" charset="0"/>
                <a:cs typeface="Times" panose="02020603050405020304" pitchFamily="18" charset="0"/>
              </a:rPr>
              <a:t>the format so that the PMP Examination Content Outline is easier to understand and interpret. </a:t>
            </a:r>
            <a:endParaRPr lang="en-AU" dirty="0" smtClean="0">
              <a:latin typeface="Times" panose="02020603050405020304" pitchFamily="18" charset="0"/>
              <a:cs typeface="Times" panose="02020603050405020304" pitchFamily="18" charset="0"/>
            </a:endParaRPr>
          </a:p>
          <a:p>
            <a:pPr marL="285750" indent="-285750" algn="l">
              <a:buFont typeface="Wingdings" panose="05000000000000000000" pitchFamily="2" charset="2"/>
              <a:buChar char="Ø"/>
            </a:pPr>
            <a:r>
              <a:rPr lang="en-AU" dirty="0" smtClean="0">
                <a:latin typeface="Times" panose="02020603050405020304" pitchFamily="18" charset="0"/>
                <a:cs typeface="Times" panose="02020603050405020304" pitchFamily="18" charset="0"/>
              </a:rPr>
              <a:t>The “people” domain covers all the project activities, tasks and tools and techniques that relate to people - Project team, and stakeholders. This domain can be related to any of the 10 Knowledge areas such as stakeholders, communication, resources, risk , </a:t>
            </a:r>
            <a:r>
              <a:rPr lang="en-AU" dirty="0" err="1" smtClean="0">
                <a:latin typeface="Times" panose="02020603050405020304" pitchFamily="18" charset="0"/>
                <a:cs typeface="Times" panose="02020603050405020304" pitchFamily="18" charset="0"/>
              </a:rPr>
              <a:t>etc</a:t>
            </a:r>
            <a:r>
              <a:rPr lang="en-AU" dirty="0" smtClean="0">
                <a:latin typeface="Times" panose="02020603050405020304" pitchFamily="18" charset="0"/>
                <a:cs typeface="Times" panose="02020603050405020304" pitchFamily="18" charset="0"/>
              </a:rPr>
              <a:t>…</a:t>
            </a:r>
          </a:p>
          <a:p>
            <a:pPr marL="285750" indent="-285750" algn="l">
              <a:buFont typeface="Wingdings" panose="05000000000000000000" pitchFamily="2" charset="2"/>
              <a:buChar char="Ø"/>
            </a:pPr>
            <a:r>
              <a:rPr lang="en-AU" dirty="0" smtClean="0">
                <a:latin typeface="Times" panose="02020603050405020304" pitchFamily="18" charset="0"/>
                <a:cs typeface="Times" panose="02020603050405020304" pitchFamily="18" charset="0"/>
              </a:rPr>
              <a:t>The “process” domain addresses all the </a:t>
            </a:r>
            <a:r>
              <a:rPr lang="en-AU" dirty="0">
                <a:latin typeface="Times" panose="02020603050405020304" pitchFamily="18" charset="0"/>
                <a:cs typeface="Times" panose="02020603050405020304" pitchFamily="18" charset="0"/>
              </a:rPr>
              <a:t>project activities, tasks and tools and techniques </a:t>
            </a:r>
            <a:r>
              <a:rPr lang="en-AU" dirty="0" smtClean="0">
                <a:latin typeface="Times" panose="02020603050405020304" pitchFamily="18" charset="0"/>
                <a:cs typeface="Times" panose="02020603050405020304" pitchFamily="18" charset="0"/>
              </a:rPr>
              <a:t>which are in form of processes in any of 10 knowledge areas; such as planning and managing scope , schedule, </a:t>
            </a:r>
            <a:r>
              <a:rPr lang="en-AU" dirty="0" err="1" smtClean="0">
                <a:latin typeface="Times" panose="02020603050405020304" pitchFamily="18" charset="0"/>
                <a:cs typeface="Times" panose="02020603050405020304" pitchFamily="18" charset="0"/>
              </a:rPr>
              <a:t>etc</a:t>
            </a:r>
            <a:r>
              <a:rPr lang="en-AU" dirty="0" smtClean="0">
                <a:latin typeface="Times" panose="02020603050405020304" pitchFamily="18" charset="0"/>
                <a:cs typeface="Times" panose="02020603050405020304" pitchFamily="18" charset="0"/>
              </a:rPr>
              <a:t>…</a:t>
            </a:r>
          </a:p>
          <a:p>
            <a:pPr marL="285750" indent="-285750" algn="l">
              <a:buFont typeface="Wingdings" panose="05000000000000000000" pitchFamily="2" charset="2"/>
              <a:buChar char="Ø"/>
            </a:pPr>
            <a:r>
              <a:rPr lang="en-AU" dirty="0" smtClean="0">
                <a:latin typeface="Times" panose="02020603050405020304" pitchFamily="18" charset="0"/>
                <a:cs typeface="Times" panose="02020603050405020304" pitchFamily="18" charset="0"/>
              </a:rPr>
              <a:t>The “Business environment” domain focuses on </a:t>
            </a:r>
            <a:r>
              <a:rPr lang="en-AU" dirty="0">
                <a:latin typeface="Times" panose="02020603050405020304" pitchFamily="18" charset="0"/>
                <a:cs typeface="Times" panose="02020603050405020304" pitchFamily="18" charset="0"/>
              </a:rPr>
              <a:t>the project activities, tasks and tools and techniques </a:t>
            </a:r>
            <a:r>
              <a:rPr lang="en-AU" dirty="0" smtClean="0">
                <a:latin typeface="Times" panose="02020603050405020304" pitchFamily="18" charset="0"/>
                <a:cs typeface="Times" panose="02020603050405020304" pitchFamily="18" charset="0"/>
              </a:rPr>
              <a:t>that are related to the projects </a:t>
            </a:r>
            <a:r>
              <a:rPr lang="en-AU" dirty="0">
                <a:latin typeface="Times" panose="02020603050405020304" pitchFamily="18" charset="0"/>
                <a:cs typeface="Times" panose="02020603050405020304" pitchFamily="18" charset="0"/>
              </a:rPr>
              <a:t>environment such as Evaluate and address external business environment changes for impact on scope</a:t>
            </a:r>
            <a:endParaRPr lang="en-AU" dirty="0" smtClean="0">
              <a:latin typeface="Times" panose="02020603050405020304" pitchFamily="18" charset="0"/>
              <a:cs typeface="Times" panose="02020603050405020304" pitchFamily="18" charset="0"/>
            </a:endParaRPr>
          </a:p>
          <a:p>
            <a:pPr marL="285750" indent="-285750" algn="l">
              <a:buFont typeface="Wingdings" panose="05000000000000000000" pitchFamily="2" charset="2"/>
              <a:buChar char="Ø"/>
            </a:pPr>
            <a:endParaRPr lang="en-AU" dirty="0">
              <a:latin typeface="Times" panose="02020603050405020304" pitchFamily="18" charset="0"/>
              <a:cs typeface="Times" panose="02020603050405020304" pitchFamily="18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587022" y="6601522"/>
            <a:ext cx="11604978" cy="255363"/>
          </a:xfrm>
          <a:prstGeom prst="roundRect">
            <a:avLst/>
          </a:prstGeom>
          <a:gradFill>
            <a:gsLst>
              <a:gs pos="0">
                <a:srgbClr val="00B0F0"/>
              </a:gs>
              <a:gs pos="49000">
                <a:srgbClr val="002060"/>
              </a:gs>
              <a:gs pos="100000">
                <a:srgbClr val="00B0F0"/>
              </a:gs>
            </a:gsLst>
            <a:path path="rect">
              <a:fillToRect l="100000" t="10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/>
          </a:bodyPr>
          <a:lstStyle/>
          <a:p>
            <a:r>
              <a:rPr lang="en-AU" b="1" i="1" dirty="0" smtClean="0">
                <a:solidFill>
                  <a:srgbClr val="C00000"/>
                </a:solidFill>
              </a:rPr>
              <a:t>              </a:t>
            </a:r>
            <a:r>
              <a:rPr lang="en-AU" b="1" i="1" dirty="0" smtClean="0">
                <a:solidFill>
                  <a:srgbClr val="FFFF00"/>
                </a:solidFill>
              </a:rPr>
              <a:t>July 2019                                                                                                                       </a:t>
            </a:r>
            <a:r>
              <a:rPr lang="en-AU" b="1" i="1" dirty="0" smtClean="0">
                <a:solidFill>
                  <a:srgbClr val="FFC000"/>
                </a:solidFill>
              </a:rPr>
              <a:t>By :Reza Rudd, PMP</a:t>
            </a:r>
            <a:endParaRPr lang="en-AU" b="1" i="1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4235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12192000" cy="724828"/>
          </a:xfrm>
          <a:prstGeom prst="rect">
            <a:avLst/>
          </a:prstGeom>
          <a:gradFill flip="none" rotWithShape="1">
            <a:gsLst>
              <a:gs pos="2000">
                <a:srgbClr val="00B0F0"/>
              </a:gs>
              <a:gs pos="9000">
                <a:schemeClr val="accent1">
                  <a:lumMod val="75000"/>
                </a:schemeClr>
              </a:gs>
              <a:gs pos="71000">
                <a:schemeClr val="accent1">
                  <a:lumMod val="50000"/>
                </a:schemeClr>
              </a:gs>
              <a:gs pos="49000">
                <a:schemeClr val="accent1">
                  <a:lumMod val="75000"/>
                </a:schemeClr>
              </a:gs>
              <a:gs pos="18000">
                <a:schemeClr val="accent1">
                  <a:lumMod val="75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27000" h="1206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AU" sz="4000" b="1" i="1" dirty="0" smtClean="0">
                <a:solidFill>
                  <a:schemeClr val="bg1"/>
                </a:solidFill>
                <a:latin typeface="Bookman Old Style" panose="02050604050505020204" pitchFamily="18" charset="0"/>
                <a:cs typeface="Arial" panose="020B0604020202020204" pitchFamily="34" charset="0"/>
              </a:rPr>
              <a:t>Current PMP</a:t>
            </a:r>
            <a:r>
              <a:rPr lang="en-AU" sz="4000" baseline="30000" dirty="0">
                <a:latin typeface="Times" panose="02020603050405020304" pitchFamily="18" charset="0"/>
                <a:cs typeface="Times" panose="02020603050405020304" pitchFamily="18" charset="0"/>
              </a:rPr>
              <a:t> ®</a:t>
            </a:r>
            <a:r>
              <a:rPr lang="en-AU" sz="4000" b="1" i="1" dirty="0" smtClean="0">
                <a:solidFill>
                  <a:schemeClr val="bg1"/>
                </a:solidFill>
                <a:latin typeface="Bookman Old Style" panose="02050604050505020204" pitchFamily="18" charset="0"/>
                <a:cs typeface="Arial" panose="020B0604020202020204" pitchFamily="34" charset="0"/>
              </a:rPr>
              <a:t> exam tasks example</a:t>
            </a:r>
            <a:endParaRPr lang="en-AU" sz="4000" b="1" i="1" dirty="0">
              <a:solidFill>
                <a:schemeClr val="bg1"/>
              </a:solidFill>
              <a:latin typeface="Bookman Old Style" panose="02050604050505020204" pitchFamily="18" charset="0"/>
              <a:cs typeface="Arial" panose="020B0604020202020204" pitchFamily="34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0" y="724828"/>
            <a:ext cx="12192000" cy="45719"/>
          </a:xfrm>
          <a:prstGeom prst="rect">
            <a:avLst/>
          </a:prstGeom>
          <a:gradFill flip="none" rotWithShape="1">
            <a:gsLst>
              <a:gs pos="0">
                <a:schemeClr val="accent4">
                  <a:lumMod val="20000"/>
                  <a:lumOff val="80000"/>
                </a:schemeClr>
              </a:gs>
              <a:gs pos="100000">
                <a:schemeClr val="accent2">
                  <a:lumMod val="40000"/>
                  <a:lumOff val="60000"/>
                </a:schemeClr>
              </a:gs>
              <a:gs pos="89000">
                <a:schemeClr val="accent1">
                  <a:lumMod val="75000"/>
                </a:schemeClr>
              </a:gs>
              <a:gs pos="16000">
                <a:schemeClr val="accent1">
                  <a:lumMod val="40000"/>
                  <a:lumOff val="6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18" name="Rounded Rectangle 17"/>
          <p:cNvSpPr/>
          <p:nvPr/>
        </p:nvSpPr>
        <p:spPr>
          <a:xfrm>
            <a:off x="587022" y="6601522"/>
            <a:ext cx="11604978" cy="255363"/>
          </a:xfrm>
          <a:prstGeom prst="roundRect">
            <a:avLst/>
          </a:prstGeom>
          <a:gradFill>
            <a:gsLst>
              <a:gs pos="0">
                <a:srgbClr val="00B0F0"/>
              </a:gs>
              <a:gs pos="49000">
                <a:srgbClr val="002060"/>
              </a:gs>
              <a:gs pos="100000">
                <a:srgbClr val="00B0F0"/>
              </a:gs>
            </a:gsLst>
            <a:path path="rect">
              <a:fillToRect l="100000" t="10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AU" sz="1400" i="1" dirty="0">
              <a:solidFill>
                <a:srgbClr val="002060"/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0" y="6400800"/>
            <a:ext cx="587022" cy="457200"/>
          </a:xfrm>
          <a:prstGeom prst="rect">
            <a:avLst/>
          </a:prstGeom>
          <a:solidFill>
            <a:srgbClr val="FF0000"/>
          </a:solidFill>
          <a:scene3d>
            <a:camera prst="orthographicFront"/>
            <a:lightRig rig="soft" dir="t"/>
          </a:scene3d>
          <a:sp3d prstMaterial="metal">
            <a:bevelT w="171450" h="266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b="1" dirty="0" smtClean="0"/>
              <a:t>15</a:t>
            </a:r>
            <a:endParaRPr lang="en-AU" b="1" dirty="0"/>
          </a:p>
        </p:txBody>
      </p:sp>
      <p:pic>
        <p:nvPicPr>
          <p:cNvPr id="11" name="Picture 10">
            <a:extLst>
              <a:ext uri="{FF2B5EF4-FFF2-40B4-BE49-F238E27FC236}">
                <a16:creationId xmlns="" xmlns:a16="http://schemas.microsoft.com/office/drawing/2014/main" id="{B30D0733-E436-044F-8932-B87B47A3BB3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2936" y="0"/>
            <a:ext cx="1799063" cy="760747"/>
          </a:xfrm>
          <a:prstGeom prst="rect">
            <a:avLst/>
          </a:prstGeom>
          <a:solidFill>
            <a:schemeClr val="bg1"/>
          </a:solidFill>
          <a:effectLst>
            <a:softEdge rad="31750"/>
          </a:effectLst>
          <a:scene3d>
            <a:camera prst="orthographicFront"/>
            <a:lightRig rig="threePt" dir="t"/>
          </a:scene3d>
          <a:sp3d>
            <a:bevelT w="190500" h="209550"/>
            <a:bevelB/>
          </a:sp3d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541"/>
          <a:stretch/>
        </p:blipFill>
        <p:spPr>
          <a:xfrm>
            <a:off x="1426099" y="925550"/>
            <a:ext cx="8497390" cy="5630253"/>
          </a:xfrm>
          <a:prstGeom prst="rect">
            <a:avLst/>
          </a:prstGeom>
        </p:spPr>
      </p:pic>
      <p:sp>
        <p:nvSpPr>
          <p:cNvPr id="8" name="Rounded Rectangle 7"/>
          <p:cNvSpPr/>
          <p:nvPr/>
        </p:nvSpPr>
        <p:spPr>
          <a:xfrm>
            <a:off x="587022" y="6601522"/>
            <a:ext cx="11604978" cy="255363"/>
          </a:xfrm>
          <a:prstGeom prst="roundRect">
            <a:avLst/>
          </a:prstGeom>
          <a:gradFill>
            <a:gsLst>
              <a:gs pos="0">
                <a:srgbClr val="00B0F0"/>
              </a:gs>
              <a:gs pos="49000">
                <a:srgbClr val="002060"/>
              </a:gs>
              <a:gs pos="100000">
                <a:srgbClr val="00B0F0"/>
              </a:gs>
            </a:gsLst>
            <a:path path="rect">
              <a:fillToRect l="100000" t="10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/>
          </a:bodyPr>
          <a:lstStyle/>
          <a:p>
            <a:r>
              <a:rPr lang="en-AU" b="1" i="1" dirty="0" smtClean="0">
                <a:solidFill>
                  <a:srgbClr val="C00000"/>
                </a:solidFill>
              </a:rPr>
              <a:t>              </a:t>
            </a:r>
            <a:r>
              <a:rPr lang="en-AU" b="1" i="1" dirty="0" smtClean="0">
                <a:solidFill>
                  <a:srgbClr val="FFFF00"/>
                </a:solidFill>
              </a:rPr>
              <a:t>July 2019                                                                                                                       </a:t>
            </a:r>
            <a:r>
              <a:rPr lang="en-AU" b="1" i="1" dirty="0" smtClean="0">
                <a:solidFill>
                  <a:srgbClr val="FFC000"/>
                </a:solidFill>
              </a:rPr>
              <a:t>By :Reza Rudd, PMP</a:t>
            </a:r>
            <a:endParaRPr lang="en-AU" b="1" i="1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1040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12192000" cy="724828"/>
          </a:xfrm>
          <a:prstGeom prst="rect">
            <a:avLst/>
          </a:prstGeom>
          <a:gradFill flip="none" rotWithShape="1">
            <a:gsLst>
              <a:gs pos="2000">
                <a:srgbClr val="00B0F0"/>
              </a:gs>
              <a:gs pos="9000">
                <a:schemeClr val="accent1">
                  <a:lumMod val="75000"/>
                </a:schemeClr>
              </a:gs>
              <a:gs pos="71000">
                <a:schemeClr val="accent1">
                  <a:lumMod val="50000"/>
                </a:schemeClr>
              </a:gs>
              <a:gs pos="49000">
                <a:schemeClr val="accent1">
                  <a:lumMod val="75000"/>
                </a:schemeClr>
              </a:gs>
              <a:gs pos="18000">
                <a:schemeClr val="accent1">
                  <a:lumMod val="75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27000" h="1206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AU" sz="4000" b="1" i="1" dirty="0" smtClean="0">
                <a:solidFill>
                  <a:schemeClr val="bg1"/>
                </a:solidFill>
                <a:latin typeface="Bookman Old Style" panose="02050604050505020204" pitchFamily="18" charset="0"/>
                <a:cs typeface="Arial" panose="020B0604020202020204" pitchFamily="34" charset="0"/>
              </a:rPr>
              <a:t>New PMP</a:t>
            </a:r>
            <a:r>
              <a:rPr lang="en-AU" sz="4000" baseline="30000" dirty="0">
                <a:latin typeface="Times" panose="02020603050405020304" pitchFamily="18" charset="0"/>
                <a:cs typeface="Times" panose="02020603050405020304" pitchFamily="18" charset="0"/>
              </a:rPr>
              <a:t> ®</a:t>
            </a:r>
            <a:r>
              <a:rPr lang="en-AU" sz="4000" b="1" i="1" dirty="0" smtClean="0">
                <a:solidFill>
                  <a:schemeClr val="bg1"/>
                </a:solidFill>
                <a:latin typeface="Bookman Old Style" panose="02050604050505020204" pitchFamily="18" charset="0"/>
                <a:cs typeface="Arial" panose="020B0604020202020204" pitchFamily="34" charset="0"/>
              </a:rPr>
              <a:t> exam tasks examples</a:t>
            </a:r>
            <a:endParaRPr lang="en-AU" sz="4000" b="1" i="1" dirty="0">
              <a:solidFill>
                <a:schemeClr val="bg1"/>
              </a:solidFill>
              <a:latin typeface="Bookman Old Style" panose="02050604050505020204" pitchFamily="18" charset="0"/>
              <a:cs typeface="Arial" panose="020B0604020202020204" pitchFamily="34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0" y="724828"/>
            <a:ext cx="12192000" cy="45719"/>
          </a:xfrm>
          <a:prstGeom prst="rect">
            <a:avLst/>
          </a:prstGeom>
          <a:gradFill flip="none" rotWithShape="1">
            <a:gsLst>
              <a:gs pos="0">
                <a:schemeClr val="accent4">
                  <a:lumMod val="20000"/>
                  <a:lumOff val="80000"/>
                </a:schemeClr>
              </a:gs>
              <a:gs pos="100000">
                <a:schemeClr val="accent2">
                  <a:lumMod val="40000"/>
                  <a:lumOff val="60000"/>
                </a:schemeClr>
              </a:gs>
              <a:gs pos="89000">
                <a:schemeClr val="accent1">
                  <a:lumMod val="75000"/>
                </a:schemeClr>
              </a:gs>
              <a:gs pos="16000">
                <a:schemeClr val="accent1">
                  <a:lumMod val="40000"/>
                  <a:lumOff val="6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18" name="Rounded Rectangle 17"/>
          <p:cNvSpPr/>
          <p:nvPr/>
        </p:nvSpPr>
        <p:spPr>
          <a:xfrm>
            <a:off x="587022" y="6601522"/>
            <a:ext cx="11604978" cy="255363"/>
          </a:xfrm>
          <a:prstGeom prst="roundRect">
            <a:avLst/>
          </a:prstGeom>
          <a:gradFill>
            <a:gsLst>
              <a:gs pos="0">
                <a:srgbClr val="00B0F0"/>
              </a:gs>
              <a:gs pos="49000">
                <a:srgbClr val="002060"/>
              </a:gs>
              <a:gs pos="100000">
                <a:srgbClr val="00B0F0"/>
              </a:gs>
            </a:gsLst>
            <a:path path="rect">
              <a:fillToRect l="100000" t="10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AU" sz="1400" i="1" dirty="0">
              <a:solidFill>
                <a:srgbClr val="002060"/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0" y="6400800"/>
            <a:ext cx="587022" cy="457200"/>
          </a:xfrm>
          <a:prstGeom prst="rect">
            <a:avLst/>
          </a:prstGeom>
          <a:solidFill>
            <a:srgbClr val="FF0000"/>
          </a:solidFill>
          <a:scene3d>
            <a:camera prst="orthographicFront"/>
            <a:lightRig rig="soft" dir="t"/>
          </a:scene3d>
          <a:sp3d prstMaterial="metal">
            <a:bevelT w="171450" h="266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b="1" dirty="0" smtClean="0"/>
              <a:t>16</a:t>
            </a:r>
            <a:endParaRPr lang="en-AU" b="1" dirty="0"/>
          </a:p>
        </p:txBody>
      </p:sp>
      <p:pic>
        <p:nvPicPr>
          <p:cNvPr id="11" name="Picture 10">
            <a:extLst>
              <a:ext uri="{FF2B5EF4-FFF2-40B4-BE49-F238E27FC236}">
                <a16:creationId xmlns="" xmlns:a16="http://schemas.microsoft.com/office/drawing/2014/main" id="{B30D0733-E436-044F-8932-B87B47A3BB3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2936" y="0"/>
            <a:ext cx="1799063" cy="760747"/>
          </a:xfrm>
          <a:prstGeom prst="rect">
            <a:avLst/>
          </a:prstGeom>
          <a:solidFill>
            <a:schemeClr val="bg1"/>
          </a:solidFill>
          <a:effectLst>
            <a:softEdge rad="31750"/>
          </a:effectLst>
          <a:scene3d>
            <a:camera prst="orthographicFront"/>
            <a:lightRig rig="threePt" dir="t"/>
          </a:scene3d>
          <a:sp3d>
            <a:bevelT w="190500" h="209550"/>
            <a:bevelB/>
          </a:sp3d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9095" y="812199"/>
            <a:ext cx="8739266" cy="5764600"/>
          </a:xfrm>
          <a:prstGeom prst="rect">
            <a:avLst/>
          </a:prstGeom>
        </p:spPr>
      </p:pic>
      <p:sp>
        <p:nvSpPr>
          <p:cNvPr id="8" name="Rounded Rectangle 7"/>
          <p:cNvSpPr/>
          <p:nvPr/>
        </p:nvSpPr>
        <p:spPr>
          <a:xfrm>
            <a:off x="587022" y="6601522"/>
            <a:ext cx="11604978" cy="255363"/>
          </a:xfrm>
          <a:prstGeom prst="roundRect">
            <a:avLst/>
          </a:prstGeom>
          <a:gradFill>
            <a:gsLst>
              <a:gs pos="0">
                <a:srgbClr val="00B0F0"/>
              </a:gs>
              <a:gs pos="49000">
                <a:srgbClr val="002060"/>
              </a:gs>
              <a:gs pos="100000">
                <a:srgbClr val="00B0F0"/>
              </a:gs>
            </a:gsLst>
            <a:path path="rect">
              <a:fillToRect l="100000" t="10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/>
          </a:bodyPr>
          <a:lstStyle/>
          <a:p>
            <a:r>
              <a:rPr lang="en-AU" b="1" i="1" dirty="0" smtClean="0">
                <a:solidFill>
                  <a:srgbClr val="C00000"/>
                </a:solidFill>
              </a:rPr>
              <a:t>              </a:t>
            </a:r>
            <a:r>
              <a:rPr lang="en-AU" b="1" i="1" dirty="0" smtClean="0">
                <a:solidFill>
                  <a:srgbClr val="FFFF00"/>
                </a:solidFill>
              </a:rPr>
              <a:t>July 2019                                                                                                                       </a:t>
            </a:r>
            <a:r>
              <a:rPr lang="en-AU" b="1" i="1" dirty="0" smtClean="0">
                <a:solidFill>
                  <a:srgbClr val="FFC000"/>
                </a:solidFill>
              </a:rPr>
              <a:t>By :Reza Rudd, PMP</a:t>
            </a:r>
            <a:endParaRPr lang="en-AU" b="1" i="1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6020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12192000" cy="724828"/>
          </a:xfrm>
          <a:prstGeom prst="rect">
            <a:avLst/>
          </a:prstGeom>
          <a:gradFill flip="none" rotWithShape="1">
            <a:gsLst>
              <a:gs pos="2000">
                <a:srgbClr val="00B0F0"/>
              </a:gs>
              <a:gs pos="9000">
                <a:schemeClr val="accent1">
                  <a:lumMod val="75000"/>
                </a:schemeClr>
              </a:gs>
              <a:gs pos="71000">
                <a:schemeClr val="accent1">
                  <a:lumMod val="50000"/>
                </a:schemeClr>
              </a:gs>
              <a:gs pos="49000">
                <a:schemeClr val="accent1">
                  <a:lumMod val="75000"/>
                </a:schemeClr>
              </a:gs>
              <a:gs pos="18000">
                <a:schemeClr val="accent1">
                  <a:lumMod val="75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27000" h="1206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AU" sz="4000" b="1" i="1" dirty="0" smtClean="0">
                <a:solidFill>
                  <a:schemeClr val="bg1"/>
                </a:solidFill>
                <a:latin typeface="Bookman Old Style" panose="02050604050505020204" pitchFamily="18" charset="0"/>
                <a:cs typeface="Arial" panose="020B0604020202020204" pitchFamily="34" charset="0"/>
              </a:rPr>
              <a:t>Conclusion</a:t>
            </a:r>
            <a:endParaRPr lang="en-AU" sz="4000" b="1" i="1" dirty="0">
              <a:solidFill>
                <a:schemeClr val="bg1"/>
              </a:solidFill>
              <a:latin typeface="Bookman Old Style" panose="02050604050505020204" pitchFamily="18" charset="0"/>
              <a:cs typeface="Arial" panose="020B0604020202020204" pitchFamily="34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0" y="724828"/>
            <a:ext cx="12192000" cy="45719"/>
          </a:xfrm>
          <a:prstGeom prst="rect">
            <a:avLst/>
          </a:prstGeom>
          <a:gradFill flip="none" rotWithShape="1">
            <a:gsLst>
              <a:gs pos="0">
                <a:schemeClr val="accent4">
                  <a:lumMod val="20000"/>
                  <a:lumOff val="80000"/>
                </a:schemeClr>
              </a:gs>
              <a:gs pos="100000">
                <a:schemeClr val="accent2">
                  <a:lumMod val="40000"/>
                  <a:lumOff val="60000"/>
                </a:schemeClr>
              </a:gs>
              <a:gs pos="89000">
                <a:schemeClr val="accent1">
                  <a:lumMod val="75000"/>
                </a:schemeClr>
              </a:gs>
              <a:gs pos="16000">
                <a:schemeClr val="accent1">
                  <a:lumMod val="40000"/>
                  <a:lumOff val="6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18" name="Rounded Rectangle 17"/>
          <p:cNvSpPr/>
          <p:nvPr/>
        </p:nvSpPr>
        <p:spPr>
          <a:xfrm>
            <a:off x="587022" y="6601522"/>
            <a:ext cx="11604978" cy="255363"/>
          </a:xfrm>
          <a:prstGeom prst="roundRect">
            <a:avLst/>
          </a:prstGeom>
          <a:gradFill>
            <a:gsLst>
              <a:gs pos="0">
                <a:srgbClr val="00B0F0"/>
              </a:gs>
              <a:gs pos="49000">
                <a:srgbClr val="002060"/>
              </a:gs>
              <a:gs pos="100000">
                <a:srgbClr val="00B0F0"/>
              </a:gs>
            </a:gsLst>
            <a:path path="rect">
              <a:fillToRect l="100000" t="10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AU" sz="1400" i="1" dirty="0">
              <a:solidFill>
                <a:srgbClr val="002060"/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0" y="6400800"/>
            <a:ext cx="587022" cy="457200"/>
          </a:xfrm>
          <a:prstGeom prst="rect">
            <a:avLst/>
          </a:prstGeom>
          <a:solidFill>
            <a:srgbClr val="FF0000"/>
          </a:solidFill>
          <a:scene3d>
            <a:camera prst="orthographicFront"/>
            <a:lightRig rig="soft" dir="t"/>
          </a:scene3d>
          <a:sp3d prstMaterial="metal">
            <a:bevelT w="171450" h="266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b="1" dirty="0" smtClean="0"/>
              <a:t>17</a:t>
            </a:r>
            <a:endParaRPr lang="en-AU" b="1" dirty="0"/>
          </a:p>
        </p:txBody>
      </p:sp>
      <p:pic>
        <p:nvPicPr>
          <p:cNvPr id="11" name="Picture 10">
            <a:extLst>
              <a:ext uri="{FF2B5EF4-FFF2-40B4-BE49-F238E27FC236}">
                <a16:creationId xmlns="" xmlns:a16="http://schemas.microsoft.com/office/drawing/2014/main" id="{B30D0733-E436-044F-8932-B87B47A3BB3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2936" y="0"/>
            <a:ext cx="1799063" cy="760747"/>
          </a:xfrm>
          <a:prstGeom prst="rect">
            <a:avLst/>
          </a:prstGeom>
          <a:solidFill>
            <a:schemeClr val="bg1"/>
          </a:solidFill>
          <a:effectLst>
            <a:softEdge rad="31750"/>
          </a:effectLst>
          <a:scene3d>
            <a:camera prst="orthographicFront"/>
            <a:lightRig rig="threePt" dir="t"/>
          </a:scene3d>
          <a:sp3d>
            <a:bevelT w="190500" h="209550"/>
            <a:bevelB/>
          </a:sp3d>
        </p:spPr>
      </p:pic>
      <p:sp>
        <p:nvSpPr>
          <p:cNvPr id="8" name="Subtitle 6"/>
          <p:cNvSpPr>
            <a:spLocks noGrp="1"/>
          </p:cNvSpPr>
          <p:nvPr>
            <p:ph type="subTitle" idx="1"/>
          </p:nvPr>
        </p:nvSpPr>
        <p:spPr>
          <a:xfrm>
            <a:off x="285750" y="925550"/>
            <a:ext cx="11397011" cy="5584534"/>
          </a:xfrm>
        </p:spPr>
        <p:txBody>
          <a:bodyPr>
            <a:noAutofit/>
          </a:bodyPr>
          <a:lstStyle/>
          <a:p>
            <a:pPr marL="285750" indent="-285750" algn="l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en-AU" b="1" i="1" dirty="0" smtClean="0"/>
              <a:t>PMI</a:t>
            </a:r>
            <a:r>
              <a:rPr lang="en-AU" b="1" i="1" baseline="30000" dirty="0">
                <a:cs typeface="Times" panose="02020603050405020304" pitchFamily="18" charset="0"/>
              </a:rPr>
              <a:t> </a:t>
            </a:r>
            <a:r>
              <a:rPr lang="en-AU" sz="2000" b="1" i="1" baseline="30000" dirty="0">
                <a:cs typeface="Times" panose="02020603050405020304" pitchFamily="18" charset="0"/>
              </a:rPr>
              <a:t>®</a:t>
            </a:r>
            <a:r>
              <a:rPr lang="en-AU" b="1" i="1" dirty="0" smtClean="0"/>
              <a:t> has updated the PMP</a:t>
            </a:r>
            <a:r>
              <a:rPr lang="en-AU" b="1" i="1" baseline="30000" dirty="0">
                <a:cs typeface="Times" panose="02020603050405020304" pitchFamily="18" charset="0"/>
              </a:rPr>
              <a:t> ®</a:t>
            </a:r>
            <a:r>
              <a:rPr lang="en-AU" b="1" i="1" dirty="0" smtClean="0"/>
              <a:t> examination content outline to address the emerging requirements of project management in the present fast-changing world. </a:t>
            </a:r>
          </a:p>
          <a:p>
            <a:pPr marL="285750" indent="-285750" algn="l">
              <a:lnSpc>
                <a:spcPct val="100000"/>
              </a:lnSpc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en-AU" b="1" i="1" dirty="0" smtClean="0"/>
              <a:t>The new PMP</a:t>
            </a:r>
            <a:r>
              <a:rPr lang="en-AU" b="1" i="1" baseline="30000" dirty="0">
                <a:cs typeface="Times" panose="02020603050405020304" pitchFamily="18" charset="0"/>
              </a:rPr>
              <a:t> ®</a:t>
            </a:r>
            <a:r>
              <a:rPr lang="en-AU" b="1" i="1" dirty="0" smtClean="0"/>
              <a:t> </a:t>
            </a:r>
            <a:r>
              <a:rPr lang="en-AU" b="1" i="1" dirty="0"/>
              <a:t>examination content </a:t>
            </a:r>
            <a:r>
              <a:rPr lang="en-AU" b="1" i="1" dirty="0" smtClean="0"/>
              <a:t>outline will come into effect </a:t>
            </a:r>
          </a:p>
          <a:p>
            <a:pPr algn="l">
              <a:lnSpc>
                <a:spcPct val="100000"/>
              </a:lnSpc>
              <a:spcBef>
                <a:spcPts val="600"/>
              </a:spcBef>
            </a:pPr>
            <a:r>
              <a:rPr lang="en-AU" b="1" i="1" dirty="0"/>
              <a:t> </a:t>
            </a:r>
            <a:r>
              <a:rPr lang="en-AU" b="1" i="1" dirty="0" smtClean="0"/>
              <a:t>    from </a:t>
            </a:r>
            <a:r>
              <a:rPr lang="en-AU" b="1" i="1" u="sng" dirty="0" smtClean="0"/>
              <a:t>16 December 2019</a:t>
            </a:r>
          </a:p>
          <a:p>
            <a:pPr marL="285750" indent="-285750" algn="l">
              <a:buFont typeface="Wingdings" panose="05000000000000000000" pitchFamily="2" charset="2"/>
              <a:buChar char="Ø"/>
            </a:pPr>
            <a:r>
              <a:rPr lang="en-AU" b="1" i="1" dirty="0" smtClean="0"/>
              <a:t>In the </a:t>
            </a:r>
            <a:r>
              <a:rPr lang="en-AU" b="1" i="1" dirty="0"/>
              <a:t>new </a:t>
            </a:r>
            <a:r>
              <a:rPr lang="en-AU" b="1" i="1" dirty="0" smtClean="0"/>
              <a:t>PMP</a:t>
            </a:r>
            <a:r>
              <a:rPr lang="en-AU" b="1" i="1" baseline="30000" dirty="0">
                <a:cs typeface="Times" panose="02020603050405020304" pitchFamily="18" charset="0"/>
              </a:rPr>
              <a:t> ®</a:t>
            </a:r>
            <a:r>
              <a:rPr lang="en-AU" b="1" i="1" dirty="0" smtClean="0"/>
              <a:t> </a:t>
            </a:r>
            <a:r>
              <a:rPr lang="en-AU" b="1" i="1" dirty="0"/>
              <a:t>examination content </a:t>
            </a:r>
            <a:r>
              <a:rPr lang="en-AU" b="1" i="1" dirty="0" smtClean="0"/>
              <a:t>outline the domains has been simplified and  changed to People, Processes and Business environment.</a:t>
            </a:r>
          </a:p>
          <a:p>
            <a:pPr marL="285750" indent="-285750" algn="l">
              <a:buFont typeface="Wingdings" panose="05000000000000000000" pitchFamily="2" charset="2"/>
              <a:buChar char="Ø"/>
            </a:pPr>
            <a:r>
              <a:rPr lang="en-AU" b="1" i="1" dirty="0" smtClean="0"/>
              <a:t>The domains and associated tasks are just the evaluation and testing approach, not the project management framework.</a:t>
            </a:r>
          </a:p>
          <a:p>
            <a:pPr marL="285750" indent="-285750" algn="l">
              <a:buFont typeface="Wingdings" panose="05000000000000000000" pitchFamily="2" charset="2"/>
              <a:buChar char="Ø"/>
            </a:pPr>
            <a:r>
              <a:rPr lang="en-AU" b="1" i="1" dirty="0" smtClean="0"/>
              <a:t>The PMBOK</a:t>
            </a:r>
            <a:r>
              <a:rPr lang="en-AU" b="1" i="1" baseline="30000" dirty="0">
                <a:cs typeface="Times" panose="02020603050405020304" pitchFamily="18" charset="0"/>
              </a:rPr>
              <a:t> ®</a:t>
            </a:r>
            <a:r>
              <a:rPr lang="en-AU" b="1" i="1" dirty="0" smtClean="0"/>
              <a:t> sixth edition is the knowledge basis of the new PMP exam. The project management framework addressed in PMBOK</a:t>
            </a:r>
            <a:r>
              <a:rPr lang="en-AU" b="1" i="1" baseline="30000" dirty="0">
                <a:cs typeface="Times" panose="02020603050405020304" pitchFamily="18" charset="0"/>
              </a:rPr>
              <a:t> ®</a:t>
            </a:r>
            <a:r>
              <a:rPr lang="en-AU" b="1" i="1" dirty="0" smtClean="0"/>
              <a:t> in unchanged. However, </a:t>
            </a:r>
            <a:r>
              <a:rPr lang="en-AU" b="1" i="1" dirty="0">
                <a:cs typeface="Times" panose="02020603050405020304" pitchFamily="18" charset="0"/>
              </a:rPr>
              <a:t>It is important to note that </a:t>
            </a:r>
            <a:r>
              <a:rPr lang="en-AU" b="1" i="1" dirty="0" smtClean="0">
                <a:cs typeface="Times" panose="02020603050405020304" pitchFamily="18" charset="0"/>
              </a:rPr>
              <a:t>the </a:t>
            </a:r>
            <a:r>
              <a:rPr lang="en-AU" b="1" i="1" dirty="0">
                <a:cs typeface="Times" panose="02020603050405020304" pitchFamily="18" charset="0"/>
              </a:rPr>
              <a:t>new </a:t>
            </a:r>
            <a:r>
              <a:rPr lang="en-AU" b="1" i="1" dirty="0" smtClean="0">
                <a:cs typeface="Times" panose="02020603050405020304" pitchFamily="18" charset="0"/>
              </a:rPr>
              <a:t>PMP</a:t>
            </a:r>
            <a:r>
              <a:rPr lang="en-AU" b="1" i="1" baseline="30000" dirty="0">
                <a:cs typeface="Times" panose="02020603050405020304" pitchFamily="18" charset="0"/>
              </a:rPr>
              <a:t> ®</a:t>
            </a:r>
            <a:r>
              <a:rPr lang="en-AU" b="1" i="1" dirty="0" smtClean="0">
                <a:cs typeface="Times" panose="02020603050405020304" pitchFamily="18" charset="0"/>
              </a:rPr>
              <a:t> </a:t>
            </a:r>
            <a:r>
              <a:rPr lang="en-AU" b="1" i="1" dirty="0">
                <a:cs typeface="Times" panose="02020603050405020304" pitchFamily="18" charset="0"/>
              </a:rPr>
              <a:t>examination content outline </a:t>
            </a:r>
            <a:r>
              <a:rPr lang="en-AU" b="1" i="1" dirty="0" smtClean="0">
                <a:cs typeface="Times" panose="02020603050405020304" pitchFamily="18" charset="0"/>
              </a:rPr>
              <a:t>is </a:t>
            </a:r>
            <a:r>
              <a:rPr lang="en-AU" b="1" i="1" dirty="0">
                <a:cs typeface="Times" panose="02020603050405020304" pitchFamily="18" charset="0"/>
              </a:rPr>
              <a:t>not bound by the PMBOK</a:t>
            </a:r>
            <a:r>
              <a:rPr lang="en-AU" b="1" i="1" baseline="30000" dirty="0">
                <a:cs typeface="Times" panose="02020603050405020304" pitchFamily="18" charset="0"/>
              </a:rPr>
              <a:t>®</a:t>
            </a:r>
            <a:r>
              <a:rPr lang="en-AU" b="1" i="1" dirty="0">
                <a:cs typeface="Times" panose="02020603050405020304" pitchFamily="18" charset="0"/>
              </a:rPr>
              <a:t> Guide. </a:t>
            </a:r>
            <a:r>
              <a:rPr lang="en-AU" b="1" i="1" dirty="0" smtClean="0">
                <a:cs typeface="Times" panose="02020603050405020304" pitchFamily="18" charset="0"/>
              </a:rPr>
              <a:t>The PMP</a:t>
            </a:r>
            <a:r>
              <a:rPr lang="en-AU" b="1" i="1" baseline="30000" dirty="0">
                <a:cs typeface="Times" panose="02020603050405020304" pitchFamily="18" charset="0"/>
              </a:rPr>
              <a:t> ®</a:t>
            </a:r>
            <a:r>
              <a:rPr lang="en-AU" b="1" i="1" dirty="0" smtClean="0">
                <a:cs typeface="Times" panose="02020603050405020304" pitchFamily="18" charset="0"/>
              </a:rPr>
              <a:t> exam evaluates the ability of individuals who </a:t>
            </a:r>
            <a:r>
              <a:rPr lang="en-AU" b="1" i="1" dirty="0">
                <a:cs typeface="Times" panose="02020603050405020304" pitchFamily="18" charset="0"/>
              </a:rPr>
              <a:t>lead and direct projects to tackle critical job tasks </a:t>
            </a:r>
            <a:r>
              <a:rPr lang="en-AU" b="1" i="1" dirty="0" smtClean="0">
                <a:cs typeface="Times" panose="02020603050405020304" pitchFamily="18" charset="0"/>
              </a:rPr>
              <a:t>based </a:t>
            </a:r>
            <a:r>
              <a:rPr lang="en-AU" b="1" i="1" dirty="0">
                <a:cs typeface="Times" panose="02020603050405020304" pitchFamily="18" charset="0"/>
              </a:rPr>
              <a:t>on their experience and pertinent resources. </a:t>
            </a:r>
          </a:p>
          <a:p>
            <a:pPr marL="285750" indent="-285750" algn="l">
              <a:buFont typeface="Wingdings" panose="05000000000000000000" pitchFamily="2" charset="2"/>
              <a:buChar char="Ø"/>
            </a:pPr>
            <a:endParaRPr lang="en-AU" dirty="0" smtClean="0"/>
          </a:p>
          <a:p>
            <a:pPr marL="285750" indent="-285750" algn="l">
              <a:buFont typeface="Wingdings" panose="05000000000000000000" pitchFamily="2" charset="2"/>
              <a:buChar char="Ø"/>
            </a:pPr>
            <a:endParaRPr lang="en-AU" dirty="0"/>
          </a:p>
        </p:txBody>
      </p:sp>
      <p:sp>
        <p:nvSpPr>
          <p:cNvPr id="9" name="Rounded Rectangle 8"/>
          <p:cNvSpPr/>
          <p:nvPr/>
        </p:nvSpPr>
        <p:spPr>
          <a:xfrm>
            <a:off x="587022" y="6601522"/>
            <a:ext cx="11604978" cy="255363"/>
          </a:xfrm>
          <a:prstGeom prst="roundRect">
            <a:avLst/>
          </a:prstGeom>
          <a:gradFill>
            <a:gsLst>
              <a:gs pos="0">
                <a:srgbClr val="00B0F0"/>
              </a:gs>
              <a:gs pos="49000">
                <a:srgbClr val="002060"/>
              </a:gs>
              <a:gs pos="100000">
                <a:srgbClr val="00B0F0"/>
              </a:gs>
            </a:gsLst>
            <a:path path="rect">
              <a:fillToRect l="100000" t="10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/>
          </a:bodyPr>
          <a:lstStyle/>
          <a:p>
            <a:r>
              <a:rPr lang="en-AU" b="1" i="1" dirty="0" smtClean="0">
                <a:solidFill>
                  <a:srgbClr val="C00000"/>
                </a:solidFill>
              </a:rPr>
              <a:t>              </a:t>
            </a:r>
            <a:r>
              <a:rPr lang="en-AU" b="1" i="1" dirty="0" smtClean="0">
                <a:solidFill>
                  <a:srgbClr val="FFFF00"/>
                </a:solidFill>
              </a:rPr>
              <a:t>July 2019                                                                                                                       </a:t>
            </a:r>
            <a:r>
              <a:rPr lang="en-AU" b="1" i="1" dirty="0" smtClean="0">
                <a:solidFill>
                  <a:srgbClr val="FFC000"/>
                </a:solidFill>
              </a:rPr>
              <a:t>By :Reza Rudd, PMP</a:t>
            </a:r>
            <a:endParaRPr lang="en-AU" b="1" i="1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1301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12192000" cy="724828"/>
          </a:xfrm>
          <a:prstGeom prst="rect">
            <a:avLst/>
          </a:prstGeom>
          <a:gradFill flip="none" rotWithShape="1">
            <a:gsLst>
              <a:gs pos="2000">
                <a:srgbClr val="00B0F0"/>
              </a:gs>
              <a:gs pos="9000">
                <a:schemeClr val="accent1">
                  <a:lumMod val="75000"/>
                </a:schemeClr>
              </a:gs>
              <a:gs pos="71000">
                <a:schemeClr val="accent1">
                  <a:lumMod val="50000"/>
                </a:schemeClr>
              </a:gs>
              <a:gs pos="49000">
                <a:schemeClr val="accent1">
                  <a:lumMod val="75000"/>
                </a:schemeClr>
              </a:gs>
              <a:gs pos="18000">
                <a:schemeClr val="accent1">
                  <a:lumMod val="75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27000" h="1206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AU" sz="4000" b="1" i="1" dirty="0" smtClean="0">
                <a:solidFill>
                  <a:schemeClr val="bg1"/>
                </a:solidFill>
                <a:latin typeface="Bookman Old Style" panose="02050604050505020204" pitchFamily="18" charset="0"/>
                <a:cs typeface="Arial" panose="020B0604020202020204" pitchFamily="34" charset="0"/>
              </a:rPr>
              <a:t>Resources</a:t>
            </a:r>
            <a:endParaRPr lang="en-AU" sz="4000" b="1" i="1" dirty="0">
              <a:solidFill>
                <a:schemeClr val="bg1"/>
              </a:solidFill>
              <a:latin typeface="Bookman Old Style" panose="02050604050505020204" pitchFamily="18" charset="0"/>
              <a:cs typeface="Arial" panose="020B0604020202020204" pitchFamily="34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0" y="724828"/>
            <a:ext cx="12192000" cy="45719"/>
          </a:xfrm>
          <a:prstGeom prst="rect">
            <a:avLst/>
          </a:prstGeom>
          <a:gradFill flip="none" rotWithShape="1">
            <a:gsLst>
              <a:gs pos="0">
                <a:schemeClr val="accent4">
                  <a:lumMod val="20000"/>
                  <a:lumOff val="80000"/>
                </a:schemeClr>
              </a:gs>
              <a:gs pos="100000">
                <a:schemeClr val="accent2">
                  <a:lumMod val="40000"/>
                  <a:lumOff val="60000"/>
                </a:schemeClr>
              </a:gs>
              <a:gs pos="89000">
                <a:schemeClr val="accent1">
                  <a:lumMod val="75000"/>
                </a:schemeClr>
              </a:gs>
              <a:gs pos="16000">
                <a:schemeClr val="accent1">
                  <a:lumMod val="40000"/>
                  <a:lumOff val="6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18" name="Rounded Rectangle 17"/>
          <p:cNvSpPr/>
          <p:nvPr/>
        </p:nvSpPr>
        <p:spPr>
          <a:xfrm>
            <a:off x="587022" y="6601522"/>
            <a:ext cx="11604978" cy="255363"/>
          </a:xfrm>
          <a:prstGeom prst="roundRect">
            <a:avLst/>
          </a:prstGeom>
          <a:gradFill>
            <a:gsLst>
              <a:gs pos="0">
                <a:srgbClr val="00B0F0"/>
              </a:gs>
              <a:gs pos="49000">
                <a:srgbClr val="002060"/>
              </a:gs>
              <a:gs pos="100000">
                <a:srgbClr val="00B0F0"/>
              </a:gs>
            </a:gsLst>
            <a:path path="rect">
              <a:fillToRect l="100000" t="10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AU" sz="1400" i="1" dirty="0">
              <a:solidFill>
                <a:srgbClr val="002060"/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0" y="6400800"/>
            <a:ext cx="587022" cy="457200"/>
          </a:xfrm>
          <a:prstGeom prst="rect">
            <a:avLst/>
          </a:prstGeom>
          <a:solidFill>
            <a:srgbClr val="FF0000"/>
          </a:solidFill>
          <a:scene3d>
            <a:camera prst="orthographicFront"/>
            <a:lightRig rig="soft" dir="t"/>
          </a:scene3d>
          <a:sp3d prstMaterial="metal">
            <a:bevelT w="171450" h="266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b="1" dirty="0" smtClean="0"/>
              <a:t>17</a:t>
            </a:r>
            <a:endParaRPr lang="en-AU" b="1" dirty="0"/>
          </a:p>
        </p:txBody>
      </p:sp>
      <p:pic>
        <p:nvPicPr>
          <p:cNvPr id="11" name="Picture 10">
            <a:extLst>
              <a:ext uri="{FF2B5EF4-FFF2-40B4-BE49-F238E27FC236}">
                <a16:creationId xmlns="" xmlns:a16="http://schemas.microsoft.com/office/drawing/2014/main" id="{B30D0733-E436-044F-8932-B87B47A3BB3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2936" y="0"/>
            <a:ext cx="1799063" cy="760747"/>
          </a:xfrm>
          <a:prstGeom prst="rect">
            <a:avLst/>
          </a:prstGeom>
          <a:solidFill>
            <a:schemeClr val="bg1"/>
          </a:solidFill>
          <a:effectLst>
            <a:softEdge rad="31750"/>
          </a:effectLst>
          <a:scene3d>
            <a:camera prst="orthographicFront"/>
            <a:lightRig rig="threePt" dir="t"/>
          </a:scene3d>
          <a:sp3d>
            <a:bevelT w="190500" h="209550"/>
            <a:bevelB/>
          </a:sp3d>
        </p:spPr>
      </p:pic>
      <p:sp>
        <p:nvSpPr>
          <p:cNvPr id="8" name="Subtitle 6"/>
          <p:cNvSpPr>
            <a:spLocks noGrp="1"/>
          </p:cNvSpPr>
          <p:nvPr>
            <p:ph type="subTitle" idx="1"/>
          </p:nvPr>
        </p:nvSpPr>
        <p:spPr>
          <a:xfrm>
            <a:off x="587022" y="1449656"/>
            <a:ext cx="10226459" cy="5584534"/>
          </a:xfrm>
        </p:spPr>
        <p:txBody>
          <a:bodyPr>
            <a:noAutofit/>
          </a:bodyPr>
          <a:lstStyle/>
          <a:p>
            <a:pPr marL="285750" indent="-285750" algn="l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/>
              <a:t>A guide to the Project management body of </a:t>
            </a:r>
            <a:r>
              <a:rPr lang="en-AU" b="1" dirty="0" smtClean="0"/>
              <a:t>knowledge(PMBOK</a:t>
            </a:r>
            <a:r>
              <a:rPr lang="en-AU" b="1" dirty="0"/>
              <a:t> ®</a:t>
            </a:r>
            <a:r>
              <a:rPr lang="en-AU" b="1" dirty="0" smtClean="0"/>
              <a:t> Guide) , Sixth Edition</a:t>
            </a:r>
            <a:r>
              <a:rPr lang="en-AU" b="1" dirty="0"/>
              <a:t>, </a:t>
            </a:r>
            <a:r>
              <a:rPr lang="en-AU" b="1" dirty="0" smtClean="0"/>
              <a:t>PMI</a:t>
            </a:r>
            <a:r>
              <a:rPr lang="en-AU" b="1" dirty="0"/>
              <a:t> ®</a:t>
            </a:r>
          </a:p>
          <a:p>
            <a:pPr marL="285750" indent="-285750" algn="l">
              <a:lnSpc>
                <a:spcPct val="150000"/>
              </a:lnSpc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en-AU" b="1" dirty="0"/>
              <a:t>PMP® Certification Handbook, PMI ®, 2019</a:t>
            </a:r>
          </a:p>
          <a:p>
            <a:pPr marL="285750" indent="-285750" algn="l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AU" b="1" dirty="0" smtClean="0"/>
              <a:t>Project </a:t>
            </a:r>
            <a:r>
              <a:rPr lang="en-AU" b="1" dirty="0"/>
              <a:t>Management Professional (PMP)® Examination Content Outline </a:t>
            </a:r>
            <a:endParaRPr lang="en-AU" b="1" dirty="0" smtClean="0"/>
          </a:p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en-AU" b="1" dirty="0"/>
              <a:t> </a:t>
            </a:r>
            <a:r>
              <a:rPr lang="en-AU" b="1" dirty="0" smtClean="0"/>
              <a:t>   For </a:t>
            </a:r>
            <a:r>
              <a:rPr lang="en-AU" b="1" dirty="0"/>
              <a:t>December 2019 Exam Update, </a:t>
            </a:r>
            <a:r>
              <a:rPr lang="en-AU" b="1" dirty="0" smtClean="0"/>
              <a:t>PMI</a:t>
            </a:r>
            <a:r>
              <a:rPr lang="en-AU" b="1" dirty="0"/>
              <a:t> ®</a:t>
            </a:r>
            <a:r>
              <a:rPr lang="en-AU" b="1" dirty="0" smtClean="0"/>
              <a:t>,  </a:t>
            </a:r>
            <a:r>
              <a:rPr lang="en-AU" b="1" dirty="0"/>
              <a:t>June 2019</a:t>
            </a:r>
          </a:p>
          <a:p>
            <a:pPr marL="342900" indent="-342900" algn="l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/>
              <a:t>Project </a:t>
            </a:r>
            <a:r>
              <a:rPr lang="en-AU" b="1" dirty="0"/>
              <a:t>Management Professional (PMP)® Examination Content </a:t>
            </a:r>
            <a:r>
              <a:rPr lang="en-AU" b="1" dirty="0" smtClean="0"/>
              <a:t>Outline</a:t>
            </a:r>
            <a:r>
              <a:rPr lang="en-AU" b="1" dirty="0"/>
              <a:t>, PMI®, </a:t>
            </a:r>
            <a:r>
              <a:rPr lang="en-AU" b="1" dirty="0" smtClean="0"/>
              <a:t>June 2015</a:t>
            </a:r>
            <a:endParaRPr lang="en-AU" b="1" dirty="0"/>
          </a:p>
          <a:p>
            <a:pPr marL="285750" indent="-285750" algn="l">
              <a:buFont typeface="Wingdings" panose="05000000000000000000" pitchFamily="2" charset="2"/>
              <a:buChar char="Ø"/>
            </a:pPr>
            <a:endParaRPr lang="en-AU" b="1" dirty="0"/>
          </a:p>
        </p:txBody>
      </p:sp>
      <p:sp>
        <p:nvSpPr>
          <p:cNvPr id="9" name="Rounded Rectangle 8"/>
          <p:cNvSpPr/>
          <p:nvPr/>
        </p:nvSpPr>
        <p:spPr>
          <a:xfrm>
            <a:off x="587022" y="6601522"/>
            <a:ext cx="11604978" cy="255363"/>
          </a:xfrm>
          <a:prstGeom prst="roundRect">
            <a:avLst/>
          </a:prstGeom>
          <a:gradFill>
            <a:gsLst>
              <a:gs pos="0">
                <a:srgbClr val="00B0F0"/>
              </a:gs>
              <a:gs pos="49000">
                <a:srgbClr val="002060"/>
              </a:gs>
              <a:gs pos="100000">
                <a:srgbClr val="00B0F0"/>
              </a:gs>
            </a:gsLst>
            <a:path path="rect">
              <a:fillToRect l="100000" t="10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/>
          </a:bodyPr>
          <a:lstStyle/>
          <a:p>
            <a:r>
              <a:rPr lang="en-AU" b="1" i="1" dirty="0" smtClean="0">
                <a:solidFill>
                  <a:srgbClr val="C00000"/>
                </a:solidFill>
              </a:rPr>
              <a:t>              </a:t>
            </a:r>
            <a:r>
              <a:rPr lang="en-AU" b="1" i="1" dirty="0" smtClean="0">
                <a:solidFill>
                  <a:srgbClr val="FFFF00"/>
                </a:solidFill>
              </a:rPr>
              <a:t>July 2019                                                                                                                       </a:t>
            </a:r>
            <a:r>
              <a:rPr lang="en-AU" b="1" i="1" dirty="0" smtClean="0">
                <a:solidFill>
                  <a:srgbClr val="FFC000"/>
                </a:solidFill>
              </a:rPr>
              <a:t>By :Reza Rudd, PMP</a:t>
            </a:r>
            <a:endParaRPr lang="en-AU" b="1" i="1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6406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12191999" cy="724828"/>
          </a:xfrm>
          <a:prstGeom prst="rect">
            <a:avLst/>
          </a:prstGeom>
          <a:gradFill flip="none" rotWithShape="1">
            <a:gsLst>
              <a:gs pos="11000">
                <a:srgbClr val="FFFF00"/>
              </a:gs>
              <a:gs pos="19000">
                <a:srgbClr val="00B0F0"/>
              </a:gs>
              <a:gs pos="53000">
                <a:schemeClr val="accent1">
                  <a:lumMod val="75000"/>
                </a:schemeClr>
              </a:gs>
              <a:gs pos="100000">
                <a:srgbClr val="00206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27000" h="133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AU" sz="3600" b="1" i="1" dirty="0">
              <a:solidFill>
                <a:schemeClr val="bg1"/>
              </a:solidFill>
              <a:latin typeface="Bookman Old Style" panose="020506040505050202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724828"/>
            <a:ext cx="12192000" cy="45719"/>
          </a:xfrm>
          <a:prstGeom prst="rect">
            <a:avLst/>
          </a:prstGeom>
          <a:gradFill flip="none" rotWithShape="1">
            <a:gsLst>
              <a:gs pos="0">
                <a:schemeClr val="accent4">
                  <a:lumMod val="20000"/>
                  <a:lumOff val="80000"/>
                </a:schemeClr>
              </a:gs>
              <a:gs pos="100000">
                <a:schemeClr val="accent2">
                  <a:lumMod val="40000"/>
                  <a:lumOff val="60000"/>
                </a:schemeClr>
              </a:gs>
              <a:gs pos="89000">
                <a:schemeClr val="accent1">
                  <a:lumMod val="75000"/>
                </a:schemeClr>
              </a:gs>
              <a:gs pos="16000">
                <a:schemeClr val="accent1">
                  <a:lumMod val="40000"/>
                  <a:lumOff val="6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15" name="Flowchart: Delay 14"/>
          <p:cNvSpPr/>
          <p:nvPr/>
        </p:nvSpPr>
        <p:spPr>
          <a:xfrm rot="16200000">
            <a:off x="11034133" y="-366133"/>
            <a:ext cx="724829" cy="1457093"/>
          </a:xfrm>
          <a:prstGeom prst="flowChartDelay">
            <a:avLst/>
          </a:prstGeom>
          <a:gradFill flip="none" rotWithShape="1">
            <a:gsLst>
              <a:gs pos="0">
                <a:schemeClr val="bg1"/>
              </a:gs>
              <a:gs pos="34000">
                <a:srgbClr val="C00000"/>
              </a:gs>
              <a:gs pos="76000">
                <a:srgbClr val="FF0000"/>
              </a:gs>
              <a:gs pos="92000">
                <a:schemeClr val="bg1"/>
              </a:gs>
            </a:gsLst>
            <a:path path="circle">
              <a:fillToRect r="100000" b="100000"/>
            </a:path>
            <a:tileRect l="-100000" t="-100000"/>
          </a:gra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 w="165100" h="152400"/>
          </a:sp3d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vert="vert" rtlCol="0" anchor="ctr"/>
          <a:lstStyle/>
          <a:p>
            <a:pPr algn="ctr"/>
            <a:r>
              <a:rPr lang="en-AU" b="1" dirty="0" smtClean="0">
                <a:latin typeface="ParkAvenue BT" panose="03020602050506080705" pitchFamily="66" charset="0"/>
                <a:cs typeface="Times New Roman" panose="02020603050405020304" pitchFamily="18" charset="0"/>
              </a:rPr>
              <a:t>Project</a:t>
            </a:r>
            <a:r>
              <a:rPr lang="en-AU" b="1" dirty="0" smtClean="0">
                <a:latin typeface="ParkAvenue BT" panose="03020602050506080705" pitchFamily="66" charset="0"/>
              </a:rPr>
              <a:t> </a:t>
            </a:r>
            <a:r>
              <a:rPr lang="en-AU" b="1" dirty="0" smtClean="0">
                <a:latin typeface="ParkAvenue BT" panose="03020602050506080705" pitchFamily="66" charset="0"/>
                <a:cs typeface="Times New Roman" panose="02020603050405020304" pitchFamily="18" charset="0"/>
              </a:rPr>
              <a:t>management</a:t>
            </a:r>
            <a:endParaRPr lang="en-AU" b="1" dirty="0">
              <a:latin typeface="ParkAvenue BT" panose="03020602050506080705" pitchFamily="66" charset="0"/>
              <a:cs typeface="Times New Roman" panose="02020603050405020304" pitchFamily="18" charset="0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587022" y="6601522"/>
            <a:ext cx="10080978" cy="256478"/>
          </a:xfrm>
          <a:prstGeom prst="roundRect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49000">
                <a:schemeClr val="accent1">
                  <a:lumMod val="60000"/>
                  <a:lumOff val="4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AU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Project management. Curtin </a:t>
            </a:r>
            <a:r>
              <a:rPr lang="en-AU" i="1" dirty="0">
                <a:solidFill>
                  <a:srgbClr val="002060"/>
                </a:solidFill>
                <a:latin typeface="Bookman Old Style" panose="02050604050505020204" pitchFamily="18" charset="0"/>
              </a:rPr>
              <a:t>University</a:t>
            </a:r>
            <a:r>
              <a:rPr lang="en-AU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 2019</a:t>
            </a:r>
            <a:endParaRPr lang="en-AU" sz="1400" i="1" dirty="0">
              <a:solidFill>
                <a:srgbClr val="002060"/>
              </a:solidFill>
            </a:endParaRP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0" y="6605936"/>
            <a:ext cx="1524000" cy="252064"/>
          </a:xfrm>
          <a:prstGeom prst="rect">
            <a:avLst/>
          </a:prstGeom>
          <a:scene3d>
            <a:camera prst="orthographicFront"/>
            <a:lightRig rig="threePt" dir="t">
              <a:rot lat="0" lon="0" rev="0"/>
            </a:lightRig>
          </a:scene3d>
          <a:sp3d prstMaterial="plastic">
            <a:bevelT/>
          </a:sp3d>
        </p:spPr>
      </p:pic>
      <p:sp>
        <p:nvSpPr>
          <p:cNvPr id="18" name="Rectangle 17"/>
          <p:cNvSpPr/>
          <p:nvPr/>
        </p:nvSpPr>
        <p:spPr>
          <a:xfrm>
            <a:off x="0" y="6400800"/>
            <a:ext cx="587022" cy="457200"/>
          </a:xfrm>
          <a:prstGeom prst="rect">
            <a:avLst/>
          </a:prstGeom>
          <a:solidFill>
            <a:srgbClr val="FF0000"/>
          </a:solidFill>
          <a:scene3d>
            <a:camera prst="orthographicFront"/>
            <a:lightRig rig="soft" dir="t"/>
          </a:scene3d>
          <a:sp3d prstMaterial="metal">
            <a:bevelT w="171450" h="266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b="1" dirty="0" smtClean="0"/>
              <a:t>end</a:t>
            </a:r>
            <a:endParaRPr lang="en-AU" b="1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1999" cy="6857999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93511" y="2882941"/>
            <a:ext cx="12125094" cy="1200329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  <a:sp3d extrusionH="57150">
              <a:bevelT w="38100" h="38100"/>
            </a:sp3d>
          </a:bodyPr>
          <a:lstStyle/>
          <a:p>
            <a:r>
              <a:rPr lang="en-AU" sz="7200" b="1" i="1" dirty="0" smtClean="0">
                <a:solidFill>
                  <a:srgbClr val="FFFF00"/>
                </a:solidFill>
              </a:rPr>
              <a:t>Thank you for your attention</a:t>
            </a:r>
            <a:endParaRPr lang="en-AU" sz="7200" b="1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8205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717</TotalTime>
  <Words>1790</Words>
  <Application>Microsoft Office PowerPoint</Application>
  <PresentationFormat>Widescreen</PresentationFormat>
  <Paragraphs>249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9" baseType="lpstr">
      <vt:lpstr>Arial</vt:lpstr>
      <vt:lpstr>Bookman Old Style</vt:lpstr>
      <vt:lpstr>Calibri</vt:lpstr>
      <vt:lpstr>Calibri Light</vt:lpstr>
      <vt:lpstr>ParkAvenue BT</vt:lpstr>
      <vt:lpstr>Times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Curtin University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Reza Mohiedin Rudd</dc:creator>
  <cp:lastModifiedBy>Reza Mohiedin Rudd</cp:lastModifiedBy>
  <cp:revision>52</cp:revision>
  <dcterms:created xsi:type="dcterms:W3CDTF">2019-05-02T06:33:12Z</dcterms:created>
  <dcterms:modified xsi:type="dcterms:W3CDTF">2019-07-17T05:58:14Z</dcterms:modified>
</cp:coreProperties>
</file>